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  <p:sldMasterId id="2147483661" r:id="rId5"/>
  </p:sldMasterIdLst>
  <p:notesMasterIdLst>
    <p:notesMasterId r:id="rId32"/>
  </p:notesMasterIdLst>
  <p:handoutMasterIdLst>
    <p:handoutMasterId r:id="rId33"/>
  </p:handoutMasterIdLst>
  <p:sldIdLst>
    <p:sldId id="902" r:id="rId6"/>
    <p:sldId id="995" r:id="rId7"/>
    <p:sldId id="1003" r:id="rId8"/>
    <p:sldId id="1077" r:id="rId9"/>
    <p:sldId id="1045" r:id="rId10"/>
    <p:sldId id="1022" r:id="rId11"/>
    <p:sldId id="1078" r:id="rId12"/>
    <p:sldId id="1024" r:id="rId13"/>
    <p:sldId id="1026" r:id="rId14"/>
    <p:sldId id="1074" r:id="rId15"/>
    <p:sldId id="1057" r:id="rId16"/>
    <p:sldId id="1058" r:id="rId17"/>
    <p:sldId id="1104" r:id="rId18"/>
    <p:sldId id="1106" r:id="rId19"/>
    <p:sldId id="1020" r:id="rId20"/>
    <p:sldId id="1090" r:id="rId21"/>
    <p:sldId id="1108" r:id="rId22"/>
    <p:sldId id="1099" r:id="rId23"/>
    <p:sldId id="1092" r:id="rId24"/>
    <p:sldId id="1093" r:id="rId25"/>
    <p:sldId id="1095" r:id="rId26"/>
    <p:sldId id="1096" r:id="rId27"/>
    <p:sldId id="1097" r:id="rId28"/>
    <p:sldId id="1098" r:id="rId29"/>
    <p:sldId id="1109" r:id="rId30"/>
    <p:sldId id="1051" r:id="rId31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sonnelson" initials="a" lastIdx="5" clrIdx="0"/>
  <p:cmAuthor id="1" name="Jo-Ann Nelson" initials="JN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6600"/>
    <a:srgbClr val="170A56"/>
    <a:srgbClr val="663300"/>
    <a:srgbClr val="FF3399"/>
    <a:srgbClr val="0065BD"/>
    <a:srgbClr val="993300"/>
    <a:srgbClr val="3BABFF"/>
    <a:srgbClr val="FF33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39" autoAdjust="0"/>
    <p:restoredTop sz="90586" autoAdjust="0"/>
  </p:normalViewPr>
  <p:slideViewPr>
    <p:cSldViewPr snapToGrid="0">
      <p:cViewPr>
        <p:scale>
          <a:sx n="100" d="100"/>
          <a:sy n="100" d="100"/>
        </p:scale>
        <p:origin x="-62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78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1A6B14A-6B23-483A-9938-45B4A44E66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356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 defTabSz="931887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 defTabSz="931887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78F7A73-38BC-4A90-A897-C4A197745DF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75207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Slide deck to support SCN planning conversations, including with AHS provincial programs / zones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What is a Balanced Scorecard </a:t>
            </a:r>
            <a:r>
              <a:rPr lang="en-CA" baseline="0" dirty="0" smtClean="0"/>
              <a:t>and why we want to link our SCN work to this</a:t>
            </a:r>
          </a:p>
          <a:p>
            <a:endParaRPr lang="en-CA" dirty="0" smtClean="0"/>
          </a:p>
          <a:p>
            <a:pPr lvl="0"/>
            <a:r>
              <a:rPr lang="en-CA" dirty="0" smtClean="0"/>
              <a:t>Essentially a balanced scorecard (BSC) in a healthcare setting is Triple Aim (current focus) plus a focus on workforce (our people) – this has also been referred to as Quadruple Aim.</a:t>
            </a:r>
          </a:p>
          <a:p>
            <a:endParaRPr lang="en-US" altLang="en-US" dirty="0" smtClean="0"/>
          </a:p>
          <a:p>
            <a:pPr lvl="0"/>
            <a:r>
              <a:rPr lang="en-CA" dirty="0" smtClean="0"/>
              <a:t>AHS is moving to a balanced scorecard approach with planning and performance management for full implementation in April 2017. AHS has already started </a:t>
            </a:r>
            <a:r>
              <a:rPr lang="en-US" altLang="en-US" dirty="0" smtClean="0"/>
              <a:t>moving in this direction with the realignment of 2016-17 </a:t>
            </a:r>
            <a:r>
              <a:rPr lang="en-CA" dirty="0" smtClean="0"/>
              <a:t>operational plans into the BSC framework</a:t>
            </a:r>
            <a:r>
              <a:rPr lang="en-US" altLang="en-US" dirty="0" smtClean="0"/>
              <a:t> </a:t>
            </a:r>
          </a:p>
          <a:p>
            <a:pPr lvl="0"/>
            <a:endParaRPr lang="en-US" altLang="en-US" dirty="0" smtClean="0"/>
          </a:p>
          <a:p>
            <a:r>
              <a:rPr lang="en-US" altLang="en-US" dirty="0" smtClean="0"/>
              <a:t>Each quadrant of BSC reporting is aligned to Quadruple AIM – patient experience, our people, health outcomes, financial health (and the corresponding AHS strategies)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At the </a:t>
            </a:r>
            <a:r>
              <a:rPr lang="en-US" altLang="en-US" dirty="0" err="1" smtClean="0"/>
              <a:t>centre</a:t>
            </a:r>
            <a:r>
              <a:rPr lang="en-US" altLang="en-US" dirty="0" smtClean="0"/>
              <a:t> is patient- and family-</a:t>
            </a:r>
            <a:r>
              <a:rPr lang="en-US" altLang="en-US" dirty="0" err="1" smtClean="0"/>
              <a:t>centred</a:t>
            </a:r>
            <a:r>
              <a:rPr lang="en-US" altLang="en-US" dirty="0" smtClean="0"/>
              <a:t> care  </a:t>
            </a:r>
          </a:p>
          <a:p>
            <a:r>
              <a:rPr lang="en-CA" baseline="0" dirty="0" smtClean="0"/>
              <a:t>                     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dirty="0" smtClean="0"/>
              <a:t>Very deliberate process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dirty="0" smtClean="0"/>
              <a:t>Strategic goals and objectives are linked to vision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dirty="0" smtClean="0"/>
              <a:t>Measures will directly link to objectives- measures indicate whether objectives are being met - targets are set and in line with activities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CA" dirty="0" smtClean="0"/>
          </a:p>
          <a:p>
            <a:r>
              <a:rPr lang="en-US" altLang="en-US" dirty="0" smtClean="0"/>
              <a:t>Important that our SCN aligns with AHS provincial team and zone operations – work is already underway in AHS to look at how best to do this going forward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CA" dirty="0" smtClean="0"/>
          </a:p>
          <a:p>
            <a:endParaRPr lang="en-CA" baseline="0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87D958-1E77-43F6-AF17-F074FE9698F1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87D958-1E77-43F6-AF17-F074FE9698F1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5595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Data from the Office of the Chief Medical Examiner</a:t>
            </a:r>
          </a:p>
          <a:p>
            <a:r>
              <a:rPr lang="en-US" altLang="en-US" smtClean="0"/>
              <a:t>Overdoses deaths involving opioids are increasing</a:t>
            </a:r>
          </a:p>
          <a:p>
            <a:endParaRPr lang="en-US" altLang="en-US" smtClean="0"/>
          </a:p>
          <a:p>
            <a:r>
              <a:rPr lang="en-US" altLang="en-US" smtClean="0"/>
              <a:t>For comparison, in BC in 2013 the number of deaths from overdose of all drugs, not just opiates, was 279</a:t>
            </a:r>
          </a:p>
          <a:p>
            <a:endParaRPr lang="en-US" altLang="en-US" smtClean="0"/>
          </a:p>
          <a:p>
            <a:r>
              <a:rPr lang="en-US" altLang="en-US" smtClean="0"/>
              <a:t>To put these numbers in perspective, so far this season we have had 77 deaths due to influenza. The number of deaths due to traffic fatalities in 2013 was 358. </a:t>
            </a:r>
          </a:p>
          <a:p>
            <a:endParaRPr lang="en-US" altLang="en-US" smtClean="0"/>
          </a:p>
          <a:p>
            <a:r>
              <a:rPr lang="en-US" altLang="en-US" smtClean="0"/>
              <a:t>http://www.transportation.alberta.ca/Content/docType47/Production/AR2013.pdf </a:t>
            </a:r>
          </a:p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130" indent="-275434" defTabSz="9318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18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18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18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FB5537-01C9-496A-A30A-B8E5FA6CD24B}" type="slidenum">
              <a:rPr lang="en-CA" altLang="en-US" sz="1300"/>
              <a:pPr eaLnBrk="1" hangingPunct="1">
                <a:spcBef>
                  <a:spcPct val="0"/>
                </a:spcBef>
              </a:pPr>
              <a:t>6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Last few years, anecdotally have heard reports of fentanyl masquerading as other street drugs, many times more potent than heroin, results in overdose deaths. These data support that. </a:t>
            </a:r>
          </a:p>
          <a:p>
            <a:endParaRPr lang="en-US" altLang="en-US" smtClean="0"/>
          </a:p>
          <a:p>
            <a:r>
              <a:rPr lang="en-US" altLang="en-US" smtClean="0"/>
              <a:t>BC has also noticed a similar phenomenon with 15 fentanyl related deaths in 2012 and 51 in 2013</a:t>
            </a:r>
          </a:p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130" indent="-275434" defTabSz="9318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1738" indent="-220348" defTabSz="9318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2433" indent="-220348" defTabSz="9318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3128" indent="-220348" defTabSz="9318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6C5653-8B4D-47E0-ABA9-0ADF32F2A9BC}" type="slidenum">
              <a:rPr lang="en-CA" altLang="en-US" sz="1300"/>
              <a:pPr eaLnBrk="1" hangingPunct="1">
                <a:spcBef>
                  <a:spcPct val="0"/>
                </a:spcBef>
              </a:pPr>
              <a:t>7</a:t>
            </a:fld>
            <a:endParaRPr lang="en-CA" alt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 smtClean="0">
                <a:ea typeface="ＭＳ Ｐゴシック" pitchFamily="34" charset="-128"/>
              </a:rPr>
              <a:t>Disorder 2 to substance abuse = mental and </a:t>
            </a:r>
            <a:r>
              <a:rPr lang="en-US" altLang="en-US" dirty="0" err="1" smtClean="0">
                <a:ea typeface="ＭＳ Ｐゴシック" pitchFamily="34" charset="-128"/>
              </a:rPr>
              <a:t>behavioural</a:t>
            </a:r>
            <a:r>
              <a:rPr lang="en-US" altLang="en-US" dirty="0" smtClean="0">
                <a:ea typeface="ＭＳ Ｐゴシック" pitchFamily="34" charset="-128"/>
              </a:rPr>
              <a:t> disorder secondary to substance abuse.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7C18B-39F4-44BB-A468-7D35E1F2DF0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19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80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9CD1D-1A1C-4B36-ADBF-28F01AFF815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2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5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8113" y="766763"/>
            <a:ext cx="2162175" cy="5237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6763"/>
            <a:ext cx="6335713" cy="5237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2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00434-3BAA-47C3-9C12-5C4137DB07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37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D27B9-AB09-4A7A-978D-EF89828D8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09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FE423-39B6-42A3-83C2-A0169D0727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41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CAA2B-65D0-49E4-98CD-478259ECE0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16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D14AE-F221-4620-B6DD-CFFEDA850A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185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AC76E-834E-400A-A2AA-C64FC3C622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66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F544B-0F54-4579-9633-23CFEE44A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69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A51F8-1639-4D67-B013-858FD0E856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40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6EFC5-F1A8-4976-BF14-38A5690E9B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2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376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CF006-B757-4391-AFAC-3B8C27E2A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7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68793-FE16-4966-870C-DBCE412B80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5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1813" y="2057400"/>
            <a:ext cx="3983037" cy="394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2057400"/>
            <a:ext cx="3983038" cy="394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2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2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469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6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035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8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mplate power point_insid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8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766763"/>
            <a:ext cx="86312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3" y="2057400"/>
            <a:ext cx="811847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8340725" y="628491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E365DD3-6F15-4A28-B86D-64E6D7AD26B3}" type="slidenum">
              <a:rPr lang="en-CA" altLang="en-US" sz="1800" smtClean="0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CA" alt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1030" name="Picture 6" descr="template power point_insid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8"/>
            <a:ext cx="9144000" cy="66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8340725" y="628491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DBC9EEAA-940D-47D2-B209-087DE3080F5C}" type="slidenum">
              <a:rPr lang="en-CA" altLang="en-US" sz="1800" smtClean="0">
                <a:solidFill>
                  <a:schemeClr val="bg1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CA" altLang="en-US" sz="1800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ransition/>
  <p:hf sldNum="0" hdr="0" ftr="0" dt="0"/>
  <p:txStyles>
    <p:titleStyle>
      <a:lvl1pPr marL="444500" indent="-4445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5BD"/>
          </a:solidFill>
          <a:latin typeface="+mj-lt"/>
          <a:ea typeface="+mj-ea"/>
          <a:cs typeface="+mj-cs"/>
        </a:defRPr>
      </a:lvl1pPr>
      <a:lvl2pPr marL="444500" indent="-4445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5BD"/>
          </a:solidFill>
          <a:latin typeface="Arial" charset="0"/>
        </a:defRPr>
      </a:lvl2pPr>
      <a:lvl3pPr marL="444500" indent="-4445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5BD"/>
          </a:solidFill>
          <a:latin typeface="Arial" charset="0"/>
        </a:defRPr>
      </a:lvl3pPr>
      <a:lvl4pPr marL="444500" indent="-4445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5BD"/>
          </a:solidFill>
          <a:latin typeface="Arial" charset="0"/>
        </a:defRPr>
      </a:lvl4pPr>
      <a:lvl5pPr marL="444500" indent="-4445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5BD"/>
          </a:solidFill>
          <a:latin typeface="Arial" charset="0"/>
        </a:defRPr>
      </a:lvl5pPr>
      <a:lvl6pPr marL="901700" algn="l" rtl="0" fontAlgn="base">
        <a:spcBef>
          <a:spcPct val="0"/>
        </a:spcBef>
        <a:spcAft>
          <a:spcPct val="0"/>
        </a:spcAft>
        <a:defRPr sz="3600" b="1">
          <a:solidFill>
            <a:srgbClr val="0065BD"/>
          </a:solidFill>
          <a:latin typeface="Arial" charset="0"/>
        </a:defRPr>
      </a:lvl6pPr>
      <a:lvl7pPr marL="1358900" algn="l" rtl="0" fontAlgn="base">
        <a:spcBef>
          <a:spcPct val="0"/>
        </a:spcBef>
        <a:spcAft>
          <a:spcPct val="0"/>
        </a:spcAft>
        <a:defRPr sz="3600" b="1">
          <a:solidFill>
            <a:srgbClr val="0065BD"/>
          </a:solidFill>
          <a:latin typeface="Arial" charset="0"/>
        </a:defRPr>
      </a:lvl7pPr>
      <a:lvl8pPr marL="1816100" algn="l" rtl="0" fontAlgn="base">
        <a:spcBef>
          <a:spcPct val="0"/>
        </a:spcBef>
        <a:spcAft>
          <a:spcPct val="0"/>
        </a:spcAft>
        <a:defRPr sz="3600" b="1">
          <a:solidFill>
            <a:srgbClr val="0065BD"/>
          </a:solidFill>
          <a:latin typeface="Arial" charset="0"/>
        </a:defRPr>
      </a:lvl8pPr>
      <a:lvl9pPr marL="2273300" algn="l" rtl="0" fontAlgn="base">
        <a:spcBef>
          <a:spcPct val="0"/>
        </a:spcBef>
        <a:spcAft>
          <a:spcPct val="0"/>
        </a:spcAft>
        <a:defRPr sz="3600" b="1">
          <a:solidFill>
            <a:srgbClr val="0065B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3 colou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7152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40338A8-44B3-4F5C-A3E1-18A337D437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algaryherald.com/news/crime/calgary-man-charged-with-smuggling-fentanyl-from-chin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72238" y="1799133"/>
            <a:ext cx="8118475" cy="3946525"/>
          </a:xfrm>
        </p:spPr>
        <p:txBody>
          <a:bodyPr/>
          <a:lstStyle/>
          <a:p>
            <a:pPr marL="444500" indent="-444500" algn="ctr">
              <a:spcBef>
                <a:spcPct val="0"/>
              </a:spcBef>
              <a:buFont typeface="Wingdings" pitchFamily="2" charset="2"/>
              <a:buNone/>
              <a:defRPr/>
            </a:pPr>
            <a:endParaRPr lang="en-US" altLang="en-US" sz="4000" b="1" dirty="0" smtClean="0">
              <a:solidFill>
                <a:srgbClr val="0065BD"/>
              </a:solidFill>
            </a:endParaRPr>
          </a:p>
          <a:p>
            <a:pPr marL="444500" indent="-444500"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en-US" sz="2800" b="1" dirty="0" smtClean="0">
                <a:solidFill>
                  <a:srgbClr val="0065BD"/>
                </a:solidFill>
              </a:rPr>
              <a:t>CRISM</a:t>
            </a:r>
          </a:p>
          <a:p>
            <a:pPr marL="444500" indent="-444500" algn="ctr">
              <a:spcBef>
                <a:spcPct val="0"/>
              </a:spcBef>
              <a:buFont typeface="Wingdings" pitchFamily="2" charset="2"/>
              <a:buNone/>
              <a:defRPr/>
            </a:pPr>
            <a:endParaRPr lang="en-US" altLang="en-US" sz="2800" b="1" dirty="0">
              <a:solidFill>
                <a:srgbClr val="0065BD"/>
              </a:solidFill>
            </a:endParaRPr>
          </a:p>
          <a:p>
            <a:pPr marL="444500" indent="-444500"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en-US" sz="2800" b="1" dirty="0" smtClean="0">
                <a:solidFill>
                  <a:srgbClr val="0065BD"/>
                </a:solidFill>
              </a:rPr>
              <a:t>Alberta Health Services </a:t>
            </a:r>
          </a:p>
          <a:p>
            <a:pPr marL="444500" indent="-444500"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en-US" sz="2800" b="1" dirty="0" smtClean="0">
                <a:solidFill>
                  <a:srgbClr val="0065BD"/>
                </a:solidFill>
              </a:rPr>
              <a:t>Addiction &amp; Mental Health</a:t>
            </a:r>
          </a:p>
          <a:p>
            <a:pPr marL="444500" indent="-444500"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en-US" sz="2800" b="1" dirty="0" smtClean="0">
                <a:solidFill>
                  <a:srgbClr val="0065BD"/>
                </a:solidFill>
              </a:rPr>
              <a:t> </a:t>
            </a:r>
          </a:p>
          <a:p>
            <a:pPr marL="444500" indent="-444500"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en-US" sz="2800" b="1" dirty="0" smtClean="0">
                <a:solidFill>
                  <a:srgbClr val="0065BD"/>
                </a:solidFill>
              </a:rPr>
              <a:t>June 24, 2016</a:t>
            </a:r>
          </a:p>
          <a:p>
            <a:pPr marL="444500" indent="-444500" algn="ctr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en-US" sz="2800" b="1" dirty="0" smtClean="0">
                <a:solidFill>
                  <a:srgbClr val="0065BD"/>
                </a:solidFill>
              </a:rPr>
              <a:t>Barry Andres</a:t>
            </a:r>
          </a:p>
          <a:p>
            <a:pPr marL="444500" indent="-444500" algn="ctr">
              <a:spcBef>
                <a:spcPct val="0"/>
              </a:spcBef>
              <a:buFont typeface="Wingdings" pitchFamily="2" charset="2"/>
              <a:buNone/>
              <a:defRPr/>
            </a:pPr>
            <a:endParaRPr lang="en-CA" b="1" dirty="0" smtClean="0">
              <a:solidFill>
                <a:srgbClr val="0065BD"/>
              </a:solidFill>
              <a:latin typeface="+mj-lt"/>
              <a:ea typeface="+mj-ea"/>
              <a:cs typeface="+mj-cs"/>
            </a:endParaRPr>
          </a:p>
          <a:p>
            <a:pPr marL="444500" indent="-444500" algn="ctr">
              <a:spcBef>
                <a:spcPct val="0"/>
              </a:spcBef>
              <a:buFont typeface="Wingdings" pitchFamily="2" charset="2"/>
              <a:buNone/>
              <a:defRPr/>
            </a:pPr>
            <a:endParaRPr lang="en-CA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506" y="1701212"/>
            <a:ext cx="83359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/>
              <a:t>substance abuse settings, the prevalence of mental health disorders is reported to range from 70% to 80%. In mental health settings, estimated prevalence of substance use disorders ranges from 1% to 55% (</a:t>
            </a:r>
            <a:r>
              <a:rPr lang="en-US" sz="2000" dirty="0" err="1"/>
              <a:t>Puddicombe</a:t>
            </a:r>
            <a:r>
              <a:rPr lang="en-US" sz="2000" dirty="0"/>
              <a:t>, Rush, &amp; Bois, 2004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Individuals </a:t>
            </a:r>
            <a:r>
              <a:rPr lang="en-US" sz="2000" dirty="0"/>
              <a:t>with concurrent disorders are more likely to seek services than are those with pure substance dependence and, to a lesser extent, those with pure mood or anxiety disorders (Rush et al., 2008).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2517592" y="1021010"/>
            <a:ext cx="3322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800" dirty="0" smtClean="0"/>
              <a:t>CONCURRANT DISORDERS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60322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>
                    <a:lumMod val="90000"/>
                    <a:lumOff val="10000"/>
                  </a:schemeClr>
                </a:solidFill>
                <a:ea typeface="ＭＳ Ｐゴシック" pitchFamily="34" charset="-128"/>
              </a:rPr>
              <a:t>In Alberta from 2002 to 2011…</a:t>
            </a:r>
            <a:endParaRPr lang="en-US" altLang="en-US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1" y="2006600"/>
            <a:ext cx="8118475" cy="3946525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/>
          </a:p>
          <a:p>
            <a:pPr>
              <a:buFontTx/>
              <a:buNone/>
              <a:defRPr/>
            </a:pPr>
            <a:endParaRPr lang="en-US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28600" y="2598516"/>
            <a:ext cx="2514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ea typeface="ＭＳ Ｐゴシック" pitchFamily="34" charset="-128"/>
              </a:rPr>
              <a:t>41,159 visits were made to EDs for child and adolescent mental health emergencies</a:t>
            </a:r>
            <a:r>
              <a:rPr lang="en-US" altLang="en-US" dirty="0" smtClean="0">
                <a:ea typeface="ＭＳ Ｐゴシック" pitchFamily="34" charset="-128"/>
              </a:rPr>
              <a:t>.</a:t>
            </a:r>
          </a:p>
          <a:p>
            <a:endParaRPr lang="en-US" altLang="en-US" dirty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0200" y="2616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1686911"/>
            <a:ext cx="5809593" cy="452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7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359" y="1091937"/>
            <a:ext cx="9317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ea typeface="ＭＳ Ｐゴシック" pitchFamily="34" charset="-128"/>
              </a:rPr>
              <a:t>Psychosocial Supports for Disaster Response and Recovery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10359" y="1891303"/>
            <a:ext cx="87340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</a:rPr>
              <a:t>Slave Lake Fire 2001</a:t>
            </a:r>
          </a:p>
          <a:p>
            <a:pPr lvl="1" eaLnBrk="1" hangingPunct="1"/>
            <a:endParaRPr lang="en-US" altLang="en-US" sz="2800" dirty="0" smtClean="0">
              <a:ea typeface="ＭＳ Ｐゴシック" pitchFamily="34" charset="-128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</a:rPr>
              <a:t>Southern Alberta Flood 2013</a:t>
            </a:r>
          </a:p>
          <a:p>
            <a:pPr lvl="1" eaLnBrk="1" hangingPunct="1"/>
            <a:endParaRPr lang="en-US" altLang="en-US" sz="2800" dirty="0" smtClean="0">
              <a:ea typeface="ＭＳ Ｐゴシック" pitchFamily="34" charset="-128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</a:rPr>
              <a:t>Fort McMurray Fire 2016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endParaRPr lang="en-US" altLang="en-US" sz="2200" dirty="0">
              <a:ea typeface="ＭＳ Ｐゴシック" pitchFamily="34" charset="-128"/>
            </a:endParaRPr>
          </a:p>
          <a:p>
            <a:pPr lvl="1" eaLnBrk="1" hangingPunct="1"/>
            <a:endParaRPr lang="en-US" altLang="en-US" sz="2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455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359" y="1091937"/>
            <a:ext cx="9317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>
                <a:ea typeface="ＭＳ Ｐゴシック" pitchFamily="34" charset="-128"/>
              </a:rPr>
              <a:t>Navigation and Transitions through Care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10359" y="1891303"/>
            <a:ext cx="873409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</a:rPr>
              <a:t>OAG Recommendation</a:t>
            </a:r>
          </a:p>
          <a:p>
            <a:pPr lvl="1" eaLnBrk="1" hangingPunct="1"/>
            <a:endParaRPr lang="en-US" altLang="en-US" sz="2800" dirty="0" smtClean="0">
              <a:ea typeface="ＭＳ Ｐゴシック" pitchFamily="34" charset="-128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</a:rPr>
              <a:t>Valuing Mental Health Recommendation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endParaRPr lang="en-US" altLang="en-US" sz="2800" dirty="0">
              <a:ea typeface="ＭＳ Ｐゴシック" pitchFamily="34" charset="-128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</a:rPr>
              <a:t>Accreditation 2016 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endParaRPr lang="en-US" altLang="en-US" sz="2800" dirty="0" smtClean="0">
              <a:ea typeface="ＭＳ Ｐゴシック" pitchFamily="34" charset="-128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</a:rPr>
              <a:t>QAR  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endParaRPr lang="en-US" altLang="en-US" sz="2800" dirty="0">
              <a:ea typeface="ＭＳ Ｐゴシック" pitchFamily="34" charset="-128"/>
            </a:endParaRPr>
          </a:p>
          <a:p>
            <a:pPr lvl="1" eaLnBrk="1" hangingPunct="1"/>
            <a:endParaRPr lang="en-US" altLang="en-US" sz="2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35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359" y="1091937"/>
            <a:ext cx="9317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400" dirty="0" smtClean="0">
                <a:ea typeface="ＭＳ Ｐゴシック" pitchFamily="34" charset="-128"/>
              </a:rPr>
              <a:t>Prevention and Community Capacity Building 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10359" y="1891303"/>
            <a:ext cx="87340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</a:rPr>
              <a:t>Alcohol Regulation and Responsibility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endParaRPr lang="en-US" altLang="en-US" sz="2800" dirty="0">
              <a:ea typeface="ＭＳ Ｐゴシック" pitchFamily="34" charset="-128"/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</a:rPr>
              <a:t>Community Response </a:t>
            </a:r>
          </a:p>
          <a:p>
            <a:pPr lvl="1" eaLnBrk="1" hangingPunct="1"/>
            <a:endParaRPr lang="en-US" altLang="en-US" sz="2800" dirty="0" smtClean="0">
              <a:ea typeface="ＭＳ Ｐゴシック" pitchFamily="34" charset="-128"/>
            </a:endParaRPr>
          </a:p>
          <a:p>
            <a:pPr marL="9144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ea typeface="ＭＳ Ｐゴシック" pitchFamily="34" charset="-128"/>
              </a:rPr>
              <a:t>School Based Supports   </a:t>
            </a:r>
            <a:endParaRPr lang="en-US" altLang="en-US" sz="2800" dirty="0">
              <a:ea typeface="ＭＳ Ｐゴシック" pitchFamily="34" charset="-128"/>
            </a:endParaRPr>
          </a:p>
          <a:p>
            <a:pPr lvl="1" eaLnBrk="1" hangingPunct="1"/>
            <a:endParaRPr lang="en-US" altLang="en-US" sz="2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95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1844" y="1117699"/>
            <a:ext cx="4648473" cy="488043"/>
          </a:xfrm>
        </p:spPr>
        <p:txBody>
          <a:bodyPr/>
          <a:lstStyle/>
          <a:p>
            <a:endParaRPr lang="en-CA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1812" y="1064171"/>
            <a:ext cx="8464990" cy="575443"/>
          </a:xfrm>
        </p:spPr>
        <p:txBody>
          <a:bodyPr/>
          <a:lstStyle/>
          <a:p>
            <a:r>
              <a:rPr lang="en-CA" sz="2800" cap="none" dirty="0" smtClean="0">
                <a:solidFill>
                  <a:srgbClr val="FF0000"/>
                </a:solidFill>
              </a:rPr>
              <a:t>Addiction and Mental Health Strategic Focus</a:t>
            </a:r>
            <a:endParaRPr lang="en-CA" sz="2800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1811" y="2399772"/>
            <a:ext cx="8317897" cy="327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Increase community service capacity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Improve quality &amp; safety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Improve transitions and reduce Alternative Level of Care inpatient days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Engage clients in the community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Develop stronger links with Primary Care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Increase and improve needs based service planning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Optimize the workforce</a:t>
            </a:r>
          </a:p>
        </p:txBody>
      </p:sp>
    </p:spTree>
    <p:extLst>
      <p:ext uri="{BB962C8B-B14F-4D97-AF65-F5344CB8AC3E}">
        <p14:creationId xmlns:p14="http://schemas.microsoft.com/office/powerpoint/2010/main" val="299428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6763"/>
            <a:ext cx="8631238" cy="1235458"/>
          </a:xfrm>
        </p:spPr>
        <p:txBody>
          <a:bodyPr/>
          <a:lstStyle/>
          <a:p>
            <a:pPr algn="ctr"/>
            <a:r>
              <a:rPr lang="en-US" dirty="0" smtClean="0"/>
              <a:t>Priority – Opioid Overdose Response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3" y="1718442"/>
            <a:ext cx="8118475" cy="42854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Naloxone Distribution </a:t>
            </a:r>
          </a:p>
          <a:p>
            <a:r>
              <a:rPr lang="en-CA" dirty="0" smtClean="0"/>
              <a:t>150 non-pharmacy sites are dispensing naloxone, including 74 sites that accept walk-in clients, dispensing over 500 kits.</a:t>
            </a:r>
            <a:endParaRPr lang="en-US" dirty="0"/>
          </a:p>
          <a:p>
            <a:r>
              <a:rPr lang="en-CA" dirty="0" smtClean="0"/>
              <a:t>660 </a:t>
            </a:r>
            <a:r>
              <a:rPr lang="en-CA" dirty="0"/>
              <a:t>community pharmacies have also registered as dispensing sites, dispensing 429 kits between January 25 and June 2.   </a:t>
            </a:r>
            <a:endParaRPr lang="en-CA" dirty="0" smtClean="0"/>
          </a:p>
          <a:p>
            <a:r>
              <a:rPr lang="en-CA" dirty="0" smtClean="0"/>
              <a:t>As </a:t>
            </a:r>
            <a:r>
              <a:rPr lang="en-CA" dirty="0"/>
              <a:t>of May, 2016, AHS had a total of 6000 THN kits to dispense to a total of 810 registered locations. </a:t>
            </a:r>
            <a:endParaRPr lang="en-CA" dirty="0" smtClean="0"/>
          </a:p>
          <a:p>
            <a:r>
              <a:rPr lang="en-CA" dirty="0" smtClean="0"/>
              <a:t>Emerging Issue:  Naloxone Nasal Spray</a:t>
            </a:r>
            <a:endParaRPr lang="en-US" dirty="0"/>
          </a:p>
          <a:p>
            <a:pPr marL="457200" lvl="1" indent="0">
              <a:buNone/>
            </a:pPr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Opioid Dependency Treatment</a:t>
            </a:r>
          </a:p>
          <a:p>
            <a:pPr lvl="1"/>
            <a:r>
              <a:rPr lang="en-US" dirty="0" smtClean="0"/>
              <a:t>Increase treatment availability</a:t>
            </a:r>
          </a:p>
          <a:p>
            <a:pPr lvl="1"/>
            <a:r>
              <a:rPr lang="en-US" dirty="0" smtClean="0"/>
              <a:t>Enhance physician supports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Awareness Campaign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Launched in September, continuing into December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2514600"/>
            <a:ext cx="5000625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8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Priority – ODT Access Expansion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1" y="1765738"/>
            <a:ext cx="8303448" cy="4524703"/>
          </a:xfrm>
        </p:spPr>
        <p:txBody>
          <a:bodyPr/>
          <a:lstStyle/>
          <a:p>
            <a:pPr lvl="0"/>
            <a:r>
              <a:rPr lang="en-US" dirty="0" smtClean="0"/>
              <a:t>Increased </a:t>
            </a:r>
            <a:r>
              <a:rPr lang="en-US" dirty="0"/>
              <a:t>number of physicians able to and actively providing ODT </a:t>
            </a:r>
          </a:p>
          <a:p>
            <a:pPr lvl="0"/>
            <a:r>
              <a:rPr lang="en-US" dirty="0"/>
              <a:t>Improved ease of access for ODT patients requiring ODT and  AHS psychosocial supports </a:t>
            </a:r>
          </a:p>
          <a:p>
            <a:pPr lvl="0"/>
            <a:r>
              <a:rPr lang="en-US" dirty="0"/>
              <a:t>Increased availability of  substitution therapy in Alberta’s primary care environments </a:t>
            </a:r>
          </a:p>
          <a:p>
            <a:pPr lvl="0"/>
            <a:r>
              <a:rPr lang="en-US" dirty="0"/>
              <a:t>Increased availability of ODT in northern and southern Alberta </a:t>
            </a:r>
          </a:p>
          <a:p>
            <a:pPr lvl="0"/>
            <a:r>
              <a:rPr lang="en-US" dirty="0"/>
              <a:t>Increased supports to ODT providers to meet demands and standards of care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85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Priority - Concurrent Capable Care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187" y="1784267"/>
            <a:ext cx="8118475" cy="39465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Provide concurrent disorder education </a:t>
            </a:r>
            <a:r>
              <a:rPr lang="en-US" sz="2000" dirty="0" smtClean="0"/>
              <a:t>and supports to </a:t>
            </a:r>
            <a:r>
              <a:rPr lang="en-US" sz="2000" dirty="0"/>
              <a:t>addiction &amp; mental health </a:t>
            </a:r>
            <a:r>
              <a:rPr lang="en-US" sz="2000" dirty="0" smtClean="0"/>
              <a:t>staff</a:t>
            </a:r>
          </a:p>
          <a:p>
            <a:r>
              <a:rPr lang="en-US" sz="1400" dirty="0" smtClean="0"/>
              <a:t> </a:t>
            </a:r>
            <a:r>
              <a:rPr lang="en-US" sz="1600" b="1" dirty="0" smtClean="0"/>
              <a:t>New Workshop </a:t>
            </a:r>
            <a:r>
              <a:rPr lang="en-US" sz="1600" b="1" dirty="0"/>
              <a:t>Series! A Standard Approach to Concurrent Capable Practice </a:t>
            </a:r>
            <a:endParaRPr lang="en-US" sz="1600" b="1" dirty="0" smtClean="0"/>
          </a:p>
          <a:p>
            <a:r>
              <a:rPr lang="en-US" sz="1600" b="1" dirty="0" smtClean="0"/>
              <a:t>Concurrent </a:t>
            </a:r>
            <a:r>
              <a:rPr lang="en-US" sz="1600" b="1" dirty="0"/>
              <a:t>Capable Review Service </a:t>
            </a:r>
            <a:endParaRPr lang="en-US" sz="1600" dirty="0"/>
          </a:p>
          <a:p>
            <a:r>
              <a:rPr lang="en-US" sz="1600" b="1" dirty="0" smtClean="0"/>
              <a:t>Concurrent </a:t>
            </a:r>
            <a:r>
              <a:rPr lang="en-US" sz="1600" b="1" dirty="0"/>
              <a:t>Capable Competencies </a:t>
            </a:r>
            <a:endParaRPr lang="en-US" sz="1600" dirty="0"/>
          </a:p>
          <a:p>
            <a:r>
              <a:rPr lang="en-US" sz="1600" dirty="0"/>
              <a:t>•Concurrent Capable Competency Conversation Tool &amp; Learning Plan </a:t>
            </a:r>
          </a:p>
          <a:p>
            <a:r>
              <a:rPr lang="en-US" sz="1600" dirty="0"/>
              <a:t>•Behavioural Competency Interview Questions </a:t>
            </a:r>
          </a:p>
          <a:p>
            <a:r>
              <a:rPr lang="en-US" sz="1600" dirty="0"/>
              <a:t>•Behavioural and Technical Competencies </a:t>
            </a:r>
          </a:p>
          <a:p>
            <a:r>
              <a:rPr lang="en-US" sz="1600" dirty="0"/>
              <a:t>•</a:t>
            </a:r>
            <a:r>
              <a:rPr lang="en-US" sz="1600" b="1" dirty="0"/>
              <a:t>New!</a:t>
            </a:r>
            <a:r>
              <a:rPr lang="en-US" sz="1600" dirty="0"/>
              <a:t>: Competency Framework and Learning Plan onsite workshop </a:t>
            </a:r>
          </a:p>
          <a:p>
            <a:r>
              <a:rPr lang="en-US" sz="1600" b="1" dirty="0" smtClean="0"/>
              <a:t>Concurrent </a:t>
            </a:r>
            <a:r>
              <a:rPr lang="en-US" sz="1600" b="1" dirty="0"/>
              <a:t>Disorder Learning Series </a:t>
            </a:r>
            <a:endParaRPr lang="en-US" sz="1600" dirty="0"/>
          </a:p>
          <a:p>
            <a:r>
              <a:rPr lang="en-US" sz="1600" dirty="0"/>
              <a:t>•Monthly knowledge exchange event featuring subject matter &amp; clinical experts. </a:t>
            </a:r>
          </a:p>
          <a:p>
            <a:r>
              <a:rPr lang="en-US" sz="1600" dirty="0"/>
              <a:t>•</a:t>
            </a:r>
            <a:r>
              <a:rPr lang="en-US" sz="1600" b="1" dirty="0"/>
              <a:t>New Delivery! </a:t>
            </a:r>
            <a:r>
              <a:rPr lang="en-US" sz="1600" dirty="0"/>
              <a:t>Videos delivered on </a:t>
            </a:r>
            <a:r>
              <a:rPr lang="en-US" sz="1600" dirty="0" smtClean="0"/>
              <a:t>YouTube </a:t>
            </a:r>
            <a:r>
              <a:rPr lang="en-US" sz="1600" dirty="0"/>
              <a:t>and available on Insite. Monthly Q&amp;A via teleconference </a:t>
            </a:r>
          </a:p>
        </p:txBody>
      </p:sp>
    </p:spTree>
    <p:extLst>
      <p:ext uri="{BB962C8B-B14F-4D97-AF65-F5344CB8AC3E}">
        <p14:creationId xmlns:p14="http://schemas.microsoft.com/office/powerpoint/2010/main" val="324292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92125" y="1071563"/>
            <a:ext cx="8451850" cy="1443037"/>
          </a:xfrm>
        </p:spPr>
        <p:txBody>
          <a:bodyPr/>
          <a:lstStyle/>
          <a:p>
            <a:r>
              <a:rPr lang="en-US" dirty="0" smtClean="0"/>
              <a:t>Quadruple AIM – Balanced Scorecard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78" y="1898148"/>
            <a:ext cx="4248149" cy="424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 rot="19391493">
            <a:off x="2149444" y="2137564"/>
            <a:ext cx="2422566" cy="665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3066175">
            <a:off x="1899568" y="4778870"/>
            <a:ext cx="2787765" cy="9448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3066175">
            <a:off x="5189957" y="2402899"/>
            <a:ext cx="2015979" cy="6650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8673408">
            <a:off x="4438632" y="4724368"/>
            <a:ext cx="2787765" cy="9933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8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Priority - Primary Care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686" y="1724890"/>
            <a:ext cx="8118475" cy="477091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Increase the capacity of primary care to address addiction and mental health needs of clients. 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Primary care integration with two PCNs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 Roads Curriculum and on line training modules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PACES curriculum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97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Priority – TIC and Disaster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3" y="2049517"/>
            <a:ext cx="8118475" cy="39544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Enhance </a:t>
            </a:r>
            <a:r>
              <a:rPr lang="en-US" dirty="0"/>
              <a:t>province-wide psychosocial disaster response and recovery supports</a:t>
            </a:r>
          </a:p>
          <a:p>
            <a:endParaRPr lang="en-US" dirty="0" smtClean="0"/>
          </a:p>
          <a:p>
            <a:r>
              <a:rPr lang="en-US" dirty="0" smtClean="0"/>
              <a:t>Trauma </a:t>
            </a:r>
            <a:r>
              <a:rPr lang="en-US" dirty="0"/>
              <a:t>Informed Care training</a:t>
            </a:r>
          </a:p>
          <a:p>
            <a:r>
              <a:rPr lang="en-US" dirty="0" smtClean="0"/>
              <a:t>Psychosocial supports for disaster recovery and response </a:t>
            </a:r>
          </a:p>
          <a:p>
            <a:pPr lvl="1"/>
            <a:r>
              <a:rPr lang="en-US" dirty="0" smtClean="0"/>
              <a:t>Psychological First Aid</a:t>
            </a:r>
          </a:p>
          <a:p>
            <a:pPr lvl="1"/>
            <a:r>
              <a:rPr lang="en-US" dirty="0" smtClean="0"/>
              <a:t>Skills for Psychological Recovery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13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Priority –  Transition and Navigation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3" y="2049517"/>
            <a:ext cx="8118475" cy="3954408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7559" y="1954924"/>
            <a:ext cx="629044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Provide enhanced navigation of Addiction &amp; Mental Health services in Alberta and improve AMH access and </a:t>
            </a:r>
            <a:r>
              <a:rPr lang="en-US" sz="2800" dirty="0" smtClean="0"/>
              <a:t>transition</a:t>
            </a:r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Valuing Mental Health Initiative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/>
          </a:p>
          <a:p>
            <a:pPr marL="457200" indent="-457200">
              <a:buFont typeface="+mj-lt"/>
              <a:buAutoNum type="arabicPeriod"/>
            </a:pPr>
            <a:endParaRPr lang="en-CA" sz="2800" dirty="0"/>
          </a:p>
          <a:p>
            <a:pPr marL="457200" indent="-457200">
              <a:buFont typeface="+mj-lt"/>
              <a:buAutoNum type="arabicPeriod"/>
            </a:pPr>
            <a:endParaRPr lang="en-CA" sz="2800" dirty="0" smtClean="0"/>
          </a:p>
          <a:p>
            <a:pPr marL="457200" indent="-457200">
              <a:buFont typeface="+mj-lt"/>
              <a:buAutoNum type="arabicPeriod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60752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0979"/>
            <a:ext cx="8631238" cy="1168784"/>
          </a:xfrm>
        </p:spPr>
        <p:txBody>
          <a:bodyPr/>
          <a:lstStyle/>
          <a:p>
            <a:pPr algn="ctr"/>
            <a:r>
              <a:rPr lang="en-US" dirty="0" smtClean="0"/>
              <a:t>Priority –  </a:t>
            </a:r>
            <a:r>
              <a:rPr lang="en-US" sz="2400" dirty="0" smtClean="0"/>
              <a:t>Prevention and Community Coalitions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3" y="2049517"/>
            <a:ext cx="8118475" cy="3954408"/>
          </a:xfrm>
        </p:spPr>
        <p:txBody>
          <a:bodyPr/>
          <a:lstStyle/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2510" y="1756319"/>
            <a:ext cx="8245366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Continue to deliver provincial addiction and mental health promotion and prevention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Support </a:t>
            </a:r>
            <a:r>
              <a:rPr lang="en-US" sz="2000" dirty="0"/>
              <a:t>communities by funding 30 community coalitions to implement local promotion and prevention activities under the Alberta Alcohol Strategy</a:t>
            </a:r>
            <a:r>
              <a:rPr lang="en-US" sz="20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Ongoing support of community coalitions to reduce alcohol-related harm including webinars, social network discussion forums, formal learning events and individual consultation.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Ongoing promotion and staff support of Canada’s Low-Risk Alcohol Drinking Guidelines.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Development of a collaborative toolkit for post secondary campuses to implement activities that will reduce alcohol-related harm.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Development and dissemination of a series of 10 Alcohol and Health topics to further promote Canada’s Low Risk Alcohol Drinking Guidelines throughout AHS and related health professionals.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Support and partnership with the Alberta Cancer Prevention Legacy Fund (ACPLF) Acute Care Team to address alcohol as a modifiable risk factor for cancer.  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9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0979"/>
            <a:ext cx="8631238" cy="1168784"/>
          </a:xfrm>
        </p:spPr>
        <p:txBody>
          <a:bodyPr/>
          <a:lstStyle/>
          <a:p>
            <a:pPr algn="ctr"/>
            <a:r>
              <a:rPr lang="en-US" dirty="0" smtClean="0"/>
              <a:t>Priority –  </a:t>
            </a:r>
            <a:r>
              <a:rPr lang="en-US" dirty="0" err="1" smtClean="0"/>
              <a:t>Telehealth</a:t>
            </a:r>
            <a:r>
              <a:rPr lang="en-US" dirty="0" smtClean="0"/>
              <a:t> 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3" y="2049517"/>
            <a:ext cx="8118475" cy="395440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2510" y="2112579"/>
            <a:ext cx="824536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Increase utilization of </a:t>
            </a:r>
            <a:r>
              <a:rPr lang="en-US" sz="2800" dirty="0" err="1"/>
              <a:t>telemental</a:t>
            </a:r>
            <a:r>
              <a:rPr lang="en-US" sz="2800" dirty="0"/>
              <a:t> health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/>
          </a:p>
          <a:p>
            <a:r>
              <a:rPr lang="en-CA" sz="2000" dirty="0" smtClean="0"/>
              <a:t>•</a:t>
            </a:r>
            <a:r>
              <a:rPr lang="en-CA" sz="2000" dirty="0"/>
              <a:t>   </a:t>
            </a:r>
            <a:r>
              <a:rPr lang="en-CA" sz="2000" dirty="0" smtClean="0"/>
              <a:t>Development </a:t>
            </a:r>
            <a:r>
              <a:rPr lang="en-CA" sz="2000" dirty="0"/>
              <a:t>of end user support resources.  </a:t>
            </a:r>
            <a:endParaRPr lang="en-US" sz="2000" dirty="0"/>
          </a:p>
          <a:p>
            <a:r>
              <a:rPr lang="en-CA" sz="2000" dirty="0"/>
              <a:t>•   </a:t>
            </a:r>
            <a:r>
              <a:rPr lang="en-CA" sz="2000" dirty="0" smtClean="0"/>
              <a:t>Expansion </a:t>
            </a:r>
            <a:r>
              <a:rPr lang="en-CA" sz="2000" dirty="0"/>
              <a:t>of service sites. </a:t>
            </a:r>
            <a:endParaRPr lang="en-US" sz="2000" dirty="0"/>
          </a:p>
          <a:p>
            <a:r>
              <a:rPr lang="en-CA" sz="2000" dirty="0"/>
              <a:t>•   </a:t>
            </a:r>
            <a:r>
              <a:rPr lang="en-CA" sz="2000" dirty="0" smtClean="0"/>
              <a:t>Increase </a:t>
            </a:r>
            <a:r>
              <a:rPr lang="en-CA" sz="2000" dirty="0"/>
              <a:t>clinical services through standardized process. </a:t>
            </a:r>
            <a:endParaRPr lang="en-US" sz="2000" dirty="0"/>
          </a:p>
          <a:p>
            <a:r>
              <a:rPr lang="en-CA" sz="2000" dirty="0"/>
              <a:t>•    </a:t>
            </a:r>
            <a:r>
              <a:rPr lang="en-CA" sz="2000" dirty="0" smtClean="0"/>
              <a:t>Addition </a:t>
            </a:r>
            <a:r>
              <a:rPr lang="en-CA" sz="2000" dirty="0"/>
              <a:t>of new technology to support TMH. </a:t>
            </a:r>
            <a:endParaRPr lang="en-US" sz="2000" dirty="0"/>
          </a:p>
          <a:p>
            <a:r>
              <a:rPr lang="en-CA" sz="2000" dirty="0"/>
              <a:t>•    </a:t>
            </a:r>
            <a:r>
              <a:rPr lang="en-CA" sz="2000" dirty="0" smtClean="0"/>
              <a:t>Resources </a:t>
            </a:r>
            <a:r>
              <a:rPr lang="en-CA" sz="2000" dirty="0"/>
              <a:t>and training support to clinicians. </a:t>
            </a:r>
            <a:endParaRPr lang="en-US" sz="2000" dirty="0"/>
          </a:p>
          <a:p>
            <a:r>
              <a:rPr lang="en-CA" sz="2000" dirty="0"/>
              <a:t>•    </a:t>
            </a:r>
            <a:r>
              <a:rPr lang="en-CA" sz="2000" dirty="0" smtClean="0"/>
              <a:t>Administrative </a:t>
            </a:r>
            <a:r>
              <a:rPr lang="en-CA" sz="2000" dirty="0"/>
              <a:t>supports and evaluation and </a:t>
            </a:r>
            <a:r>
              <a:rPr lang="en-CA" sz="2000" dirty="0" smtClean="0"/>
              <a:t>knowledge transfer</a:t>
            </a:r>
            <a:r>
              <a:rPr lang="en-CA" sz="2000" dirty="0"/>
              <a:t>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6652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60331"/>
            <a:ext cx="8229600" cy="3405408"/>
          </a:xfrm>
        </p:spPr>
        <p:txBody>
          <a:bodyPr/>
          <a:lstStyle/>
          <a:p>
            <a:r>
              <a:rPr lang="en-CA" dirty="0" smtClean="0"/>
              <a:t>32 recommendations with sub-recommendations</a:t>
            </a:r>
          </a:p>
          <a:p>
            <a:r>
              <a:rPr lang="en-CA" dirty="0" smtClean="0"/>
              <a:t>Most recommendations aimed at the government with AHS and NGO’s as partners</a:t>
            </a:r>
          </a:p>
          <a:p>
            <a:r>
              <a:rPr lang="en-CA" dirty="0" smtClean="0"/>
              <a:t>Many appropriate upstream recommendations</a:t>
            </a:r>
          </a:p>
          <a:p>
            <a:r>
              <a:rPr lang="en-CA" dirty="0" smtClean="0"/>
              <a:t>All require clear governance and accountability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67102"/>
            <a:ext cx="8229600" cy="473665"/>
          </a:xfrm>
        </p:spPr>
        <p:txBody>
          <a:bodyPr/>
          <a:lstStyle/>
          <a:p>
            <a:r>
              <a:rPr lang="en-CA" sz="2800" dirty="0" smtClean="0"/>
              <a:t>Valuing Mental Health Recommendations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885164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https://assets.entrepreneur.com/content/16x9/822/1394575907-answer-3-questions-before-jumping-entrepreneur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70" y="1919003"/>
            <a:ext cx="7134099" cy="400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81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666751"/>
            <a:ext cx="863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444500" indent="-4445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5BD"/>
                </a:solidFill>
                <a:latin typeface="+mj-lt"/>
                <a:ea typeface="+mj-ea"/>
                <a:cs typeface="+mj-cs"/>
              </a:defRPr>
            </a:lvl1pPr>
            <a:lvl2pPr marL="444500" indent="-4445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5BD"/>
                </a:solidFill>
                <a:latin typeface="Arial" charset="0"/>
              </a:defRPr>
            </a:lvl2pPr>
            <a:lvl3pPr marL="444500" indent="-4445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5BD"/>
                </a:solidFill>
                <a:latin typeface="Arial" charset="0"/>
              </a:defRPr>
            </a:lvl3pPr>
            <a:lvl4pPr marL="444500" indent="-4445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5BD"/>
                </a:solidFill>
                <a:latin typeface="Arial" charset="0"/>
              </a:defRPr>
            </a:lvl4pPr>
            <a:lvl5pPr marL="444500" indent="-4445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5BD"/>
                </a:solidFill>
                <a:latin typeface="Arial" charset="0"/>
              </a:defRPr>
            </a:lvl5pPr>
            <a:lvl6pPr marL="9017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5BD"/>
                </a:solidFill>
                <a:latin typeface="Arial" charset="0"/>
              </a:defRPr>
            </a:lvl6pPr>
            <a:lvl7pPr marL="13589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5BD"/>
                </a:solidFill>
                <a:latin typeface="Arial" charset="0"/>
              </a:defRPr>
            </a:lvl7pPr>
            <a:lvl8pPr marL="18161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5BD"/>
                </a:solidFill>
                <a:latin typeface="Arial" charset="0"/>
              </a:defRPr>
            </a:lvl8pPr>
            <a:lvl9pPr marL="22733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65BD"/>
                </a:solidFill>
                <a:latin typeface="Arial" charset="0"/>
              </a:defRPr>
            </a:lvl9pPr>
          </a:lstStyle>
          <a:p>
            <a:pPr indent="0" eaLnBrk="1" hangingPunct="1"/>
            <a:r>
              <a:rPr lang="en-US" kern="0" dirty="0" smtClean="0"/>
              <a:t>What We Want to Achieve – 4 Goals</a:t>
            </a:r>
            <a:endParaRPr lang="en-CA" kern="0" dirty="0" smtClean="0"/>
          </a:p>
        </p:txBody>
      </p:sp>
      <p:sp>
        <p:nvSpPr>
          <p:cNvPr id="2" name="Rectangle 1"/>
          <p:cNvSpPr/>
          <p:nvPr/>
        </p:nvSpPr>
        <p:spPr>
          <a:xfrm>
            <a:off x="805218" y="1930105"/>
            <a:ext cx="74789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Patient Experience: Build </a:t>
            </a:r>
            <a:r>
              <a:rPr lang="en-US" sz="2400" dirty="0"/>
              <a:t>a culture of patient-, family- and community-</a:t>
            </a:r>
            <a:r>
              <a:rPr lang="en-US" sz="2400" dirty="0" err="1"/>
              <a:t>centred</a:t>
            </a:r>
            <a:r>
              <a:rPr lang="en-US" sz="2400" dirty="0"/>
              <a:t> care to improve patient experience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Improve </a:t>
            </a:r>
            <a:r>
              <a:rPr lang="en-US" sz="2400" dirty="0" smtClean="0"/>
              <a:t>patient and population outcomes.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Ensure our people feel safe, healthy and valued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Achieve financial </a:t>
            </a:r>
            <a:r>
              <a:rPr lang="en-US" sz="2400" dirty="0" smtClean="0"/>
              <a:t>health </a:t>
            </a:r>
            <a:r>
              <a:rPr lang="en-CA" sz="2400" dirty="0" smtClean="0"/>
              <a:t>through </a:t>
            </a:r>
            <a:r>
              <a:rPr lang="en-CA" sz="2400" dirty="0"/>
              <a:t>efficiencies and ensuring greatest value for money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9112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What’s on our radar?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3" y="2057400"/>
            <a:ext cx="8118475" cy="429610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Opioid misuse and Fentanyl overdose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Concurrent </a:t>
            </a:r>
            <a:r>
              <a:rPr lang="en-US" dirty="0"/>
              <a:t>Capable care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AMH integration in primary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Trauma Informed </a:t>
            </a:r>
            <a:r>
              <a:rPr lang="en-US" dirty="0" smtClean="0"/>
              <a:t>care and Disaster Response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Transitions and Navigation of care 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Prevention and Community Capacity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Rural and Remote services (</a:t>
            </a:r>
            <a:r>
              <a:rPr lang="en-US" dirty="0" err="1"/>
              <a:t>telehealth</a:t>
            </a:r>
            <a:r>
              <a:rPr lang="en-US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Valuing Mental Health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1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2095" b="957"/>
          <a:stretch>
            <a:fillRect/>
          </a:stretch>
        </p:blipFill>
        <p:spPr>
          <a:xfrm>
            <a:off x="952500" y="1219200"/>
            <a:ext cx="7300913" cy="4735513"/>
          </a:xfrm>
          <a:noFill/>
        </p:spPr>
      </p:pic>
    </p:spTree>
    <p:extLst>
      <p:ext uri="{BB962C8B-B14F-4D97-AF65-F5344CB8AC3E}">
        <p14:creationId xmlns:p14="http://schemas.microsoft.com/office/powerpoint/2010/main" val="33071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Opioid overdose deaths in Alberta are increasing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803400"/>
            <a:ext cx="8118475" cy="4243388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Deaths </a:t>
            </a:r>
            <a:r>
              <a:rPr lang="en-US" sz="1800" u="sng" dirty="0" smtClean="0"/>
              <a:t>due to an acute drug toxicity </a:t>
            </a:r>
            <a:r>
              <a:rPr lang="en-US" sz="1800" dirty="0" smtClean="0"/>
              <a:t>with</a:t>
            </a:r>
          </a:p>
          <a:p>
            <a:pPr lvl="1">
              <a:defRPr/>
            </a:pPr>
            <a:r>
              <a:rPr lang="en-US" sz="1800" dirty="0" smtClean="0"/>
              <a:t>One or more opioids listed on the ME’s certificate of death</a:t>
            </a:r>
          </a:p>
          <a:p>
            <a:pPr marL="457200" lvl="1" indent="0">
              <a:buFontTx/>
              <a:buNone/>
              <a:defRPr/>
            </a:pPr>
            <a:r>
              <a:rPr lang="en-US" sz="1800" dirty="0" smtClean="0"/>
              <a:t>OR</a:t>
            </a:r>
          </a:p>
          <a:p>
            <a:pPr lvl="1">
              <a:defRPr/>
            </a:pPr>
            <a:r>
              <a:rPr lang="en-US" sz="1800" dirty="0" smtClean="0"/>
              <a:t>A review of the toxicology database showed one or more opioids present</a:t>
            </a:r>
          </a:p>
          <a:p>
            <a:pPr marL="457200" lvl="1" indent="0">
              <a:buFontTx/>
              <a:buNone/>
              <a:defRPr/>
            </a:pPr>
            <a:endParaRPr lang="en-US" dirty="0" smtClean="0"/>
          </a:p>
          <a:p>
            <a:pPr marL="457200" lvl="1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775075"/>
          <a:ext cx="60960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402080"/>
                <a:gridCol w="1219200"/>
                <a:gridCol w="1219200"/>
                <a:gridCol w="1219200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Edmonton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Calgary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Rural (4)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2011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68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48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97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213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2012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77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69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125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271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2013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68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84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139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291</a:t>
                      </a:r>
                      <a:endParaRPr lang="en-US" sz="1800" dirty="0"/>
                    </a:p>
                  </a:txBody>
                  <a:tcPr marT="45700" marB="457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9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/>
              <a:t>Overdose deaths involving fentanyl are increasing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4350" y="1820863"/>
          <a:ext cx="8118475" cy="4356102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623695"/>
                <a:gridCol w="1623695"/>
                <a:gridCol w="1623695"/>
                <a:gridCol w="1623695"/>
                <a:gridCol w="1623695"/>
              </a:tblGrid>
              <a:tr h="726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Year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Edmonton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Calgary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Rural(4)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1" marB="45711" anchor="ctr"/>
                </a:tc>
              </a:tr>
              <a:tr h="726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2011</a:t>
                      </a:r>
                      <a:endParaRPr lang="en-US" sz="1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11" marB="45711" anchor="ctr"/>
                </a:tc>
              </a:tr>
              <a:tr h="726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2012</a:t>
                      </a:r>
                      <a:endParaRPr lang="en-US" sz="1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</a:t>
                      </a:r>
                      <a:endParaRPr lang="en-US" sz="1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</a:t>
                      </a:r>
                      <a:endParaRPr lang="en-US" sz="1800" dirty="0"/>
                    </a:p>
                  </a:txBody>
                  <a:tcPr marT="45711" marB="45711" anchor="ctr"/>
                </a:tc>
              </a:tr>
              <a:tr h="726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2013</a:t>
                      </a:r>
                      <a:endParaRPr lang="en-US" sz="1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21</a:t>
                      </a:r>
                      <a:endParaRPr lang="en-US" sz="1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33</a:t>
                      </a:r>
                      <a:endParaRPr lang="en-US" sz="1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66</a:t>
                      </a:r>
                      <a:endParaRPr lang="en-US" sz="1800" dirty="0"/>
                    </a:p>
                  </a:txBody>
                  <a:tcPr marT="45711" marB="45711" anchor="ctr"/>
                </a:tc>
              </a:tr>
              <a:tr h="726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2014</a:t>
                      </a:r>
                      <a:endParaRPr lang="en-US" sz="1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38</a:t>
                      </a:r>
                      <a:endParaRPr lang="en-US" sz="1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</a:t>
                      </a:r>
                      <a:endParaRPr lang="en-US" sz="1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53</a:t>
                      </a:r>
                      <a:endParaRPr lang="en-US" sz="1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120</a:t>
                      </a:r>
                      <a:endParaRPr lang="en-US" sz="1800" dirty="0"/>
                    </a:p>
                  </a:txBody>
                  <a:tcPr marT="45711" marB="45711" anchor="ctr"/>
                </a:tc>
              </a:tr>
              <a:tr h="726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2015</a:t>
                      </a:r>
                      <a:endParaRPr lang="en-US" sz="1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</a:t>
                      </a:r>
                      <a:endParaRPr lang="en-US" sz="1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90</a:t>
                      </a:r>
                      <a:endParaRPr lang="en-US" sz="1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107</a:t>
                      </a:r>
                      <a:endParaRPr lang="en-US" sz="1800" dirty="0"/>
                    </a:p>
                  </a:txBody>
                  <a:tcPr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272</a:t>
                      </a:r>
                      <a:endParaRPr lang="en-US" sz="1800" dirty="0"/>
                    </a:p>
                  </a:txBody>
                  <a:tcPr marT="45711" marB="45711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3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Overdose deaths by Opioid type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44625" y="2095500"/>
            <a:ext cx="5734050" cy="5183188"/>
            <a:chOff x="1425575" y="872030"/>
            <a:chExt cx="5734050" cy="5182166"/>
          </a:xfrm>
        </p:grpSpPr>
        <p:pic>
          <p:nvPicPr>
            <p:cNvPr id="71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1853671"/>
              <a:ext cx="5734050" cy="420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5072063" y="872030"/>
              <a:ext cx="1296987" cy="214270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 flipV="1">
            <a:off x="5353050" y="301625"/>
            <a:ext cx="660400" cy="308610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53113" y="28575"/>
            <a:ext cx="344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2015 – 272 fentanyl OD deaths </a:t>
            </a:r>
          </a:p>
        </p:txBody>
      </p:sp>
    </p:spTree>
    <p:extLst>
      <p:ext uri="{BB962C8B-B14F-4D97-AF65-F5344CB8AC3E}">
        <p14:creationId xmlns:p14="http://schemas.microsoft.com/office/powerpoint/2010/main" val="26746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101725"/>
            <a:ext cx="8412163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870325" y="5886450"/>
            <a:ext cx="46339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hlinkClick r:id="rId3"/>
              </a:rPr>
              <a:t>http://calgaryherald.com/news/crime/calgary-man-charged-with-smuggling-fentanyl-from-china</a:t>
            </a: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281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hoto/Chart Master">
  <a:themeElements>
    <a:clrScheme name="2_Photo/Chart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hoto/Char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hoto/Chart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hoto/Chart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hoto/Chart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hoto/Chart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hoto/Chart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hoto/Chart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hoto/Chart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hoto/Chart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hoto/Chart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hoto/Chart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hoto/Chart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hoto/Chart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S_WGaC xmlns="aaf4d49a-16bf-4f54-b495-6504c4c3cd14"/>
    <Communications_x0020_Subfunction xmlns="7818f8ef-e7d9-420f-a48f-ef75d58c85f7" xsi:nil="true"/>
    <Document_x0020_Category xmlns="7818f8ef-e7d9-420f-a48f-ef75d58c85f7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ommunications" ma:contentTypeID="0x010100377056D69CD5E142BF6423ABE611EBC9005D8BB67D10A2CC49888FCC6BAA9EF2EE" ma:contentTypeVersion="0" ma:contentTypeDescription="" ma:contentTypeScope="" ma:versionID="57314ea032f5a09962fba0b65723a5fa">
  <xsd:schema xmlns:xsd="http://www.w3.org/2001/XMLSchema" xmlns:xs="http://www.w3.org/2001/XMLSchema" xmlns:p="http://schemas.microsoft.com/office/2006/metadata/properties" xmlns:ns1="7818f8ef-e7d9-420f-a48f-ef75d58c85f7" xmlns:ns3="aaf4d49a-16bf-4f54-b495-6504c4c3cd14" targetNamespace="http://schemas.microsoft.com/office/2006/metadata/properties" ma:root="true" ma:fieldsID="14cc0792c610fdd2d7df9ce3e7462869" ns1:_="" ns3:_="">
    <xsd:import namespace="7818f8ef-e7d9-420f-a48f-ef75d58c85f7"/>
    <xsd:import namespace="aaf4d49a-16bf-4f54-b495-6504c4c3cd14"/>
    <xsd:element name="properties">
      <xsd:complexType>
        <xsd:sequence>
          <xsd:element name="documentManagement">
            <xsd:complexType>
              <xsd:all>
                <xsd:element ref="ns1:Communications_x0020_Subfunction" minOccurs="0"/>
                <xsd:element ref="ns1:Document_x0020_Category" minOccurs="0"/>
                <xsd:element ref="ns3:CHS_WGa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8f8ef-e7d9-420f-a48f-ef75d58c85f7" elementFormDefault="qualified">
    <xsd:import namespace="http://schemas.microsoft.com/office/2006/documentManagement/types"/>
    <xsd:import namespace="http://schemas.microsoft.com/office/infopath/2007/PartnerControls"/>
    <xsd:element name="Communications_x0020_Subfunction" ma:index="0" nillable="true" ma:displayName="Communications Subfunction" ma:format="RadioButtons" ma:hidden="true" ma:internalName="Communications_x0020_Subfunction" ma:readOnly="false">
      <xsd:simpleType>
        <xsd:restriction base="dms:Choice">
          <xsd:enumeration value="Clinical Communication"/>
          <xsd:enumeration value="Corporate Communications"/>
          <xsd:enumeration value="Events Coordination"/>
          <xsd:enumeration value="Executive Communication"/>
          <xsd:enumeration value="Inquiry Response"/>
          <xsd:enumeration value="Marketing"/>
          <xsd:enumeration value="Media Monitoring"/>
          <xsd:enumeration value="Visual Identity Management"/>
        </xsd:restriction>
      </xsd:simpleType>
    </xsd:element>
    <xsd:element name="Document_x0020_Category" ma:index="9" nillable="true" ma:displayName="Document Category" ma:list="{69e2ad8d-5eac-4c88-828b-3a9e7fcc7460}" ma:internalName="Document_x0020_Category" ma:readOnly="false" ma:showField="Title" ma:web="7818f8ef-e7d9-420f-a48f-ef75d58c85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f4d49a-16bf-4f54-b495-6504c4c3cd14" elementFormDefault="qualified">
    <xsd:import namespace="http://schemas.microsoft.com/office/2006/documentManagement/types"/>
    <xsd:import namespace="http://schemas.microsoft.com/office/infopath/2007/PartnerControls"/>
    <xsd:element name="CHS_WGaC" ma:index="10" nillable="true" ma:displayName="Working Group/Committee - CHS" ma:list="{3eb99764-a989-459c-85a5-c72eaa245231}" ma:internalName="CHS_WGaC" ma:showField="Title" ma:web="aaf4d49a-16bf-4f54-b495-6504c4c3cd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DEB330-F032-430D-B5C9-42D776C9DE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89543C-5072-47E8-9854-2F5BE07BC55D}">
  <ds:schemaRefs>
    <ds:schemaRef ds:uri="http://schemas.openxmlformats.org/package/2006/metadata/core-properties"/>
    <ds:schemaRef ds:uri="http://schemas.microsoft.com/office/2006/documentManagement/types"/>
    <ds:schemaRef ds:uri="7818f8ef-e7d9-420f-a48f-ef75d58c85f7"/>
    <ds:schemaRef ds:uri="aaf4d49a-16bf-4f54-b495-6504c4c3cd14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19A00E-CA37-4313-94E3-976A11B84A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18f8ef-e7d9-420f-a48f-ef75d58c85f7"/>
    <ds:schemaRef ds:uri="aaf4d49a-16bf-4f54-b495-6504c4c3cd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13718</TotalTime>
  <Words>1246</Words>
  <Application>Microsoft Office PowerPoint</Application>
  <PresentationFormat>On-screen Show (4:3)</PresentationFormat>
  <Paragraphs>253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2_Photo/Chart Master</vt:lpstr>
      <vt:lpstr>PowerPoint Presentation</vt:lpstr>
      <vt:lpstr>Quadruple AIM – Balanced Scorecard  </vt:lpstr>
      <vt:lpstr>PowerPoint Presentation</vt:lpstr>
      <vt:lpstr>What’s on our radar? </vt:lpstr>
      <vt:lpstr>PowerPoint Presentation</vt:lpstr>
      <vt:lpstr>Opioid overdose deaths in Alberta are increasing</vt:lpstr>
      <vt:lpstr>Overdose deaths involving fentanyl are increasing</vt:lpstr>
      <vt:lpstr>Overdose deaths by Opioid type</vt:lpstr>
      <vt:lpstr>PowerPoint Presentation</vt:lpstr>
      <vt:lpstr>PowerPoint Presentation</vt:lpstr>
      <vt:lpstr>In Alberta from 2002 to 2011…</vt:lpstr>
      <vt:lpstr>PowerPoint Presentation</vt:lpstr>
      <vt:lpstr>PowerPoint Presentation</vt:lpstr>
      <vt:lpstr>PowerPoint Presentation</vt:lpstr>
      <vt:lpstr>Addiction and Mental Health Strategic Focus</vt:lpstr>
      <vt:lpstr>Priority – Opioid Overdose Response </vt:lpstr>
      <vt:lpstr>Awareness Campaign</vt:lpstr>
      <vt:lpstr>Priority – ODT Access Expansion </vt:lpstr>
      <vt:lpstr>Priority - Concurrent Capable Care </vt:lpstr>
      <vt:lpstr>Priority - Primary Care  </vt:lpstr>
      <vt:lpstr>Priority – TIC and Disaster Response</vt:lpstr>
      <vt:lpstr>Priority –  Transition and Navigation </vt:lpstr>
      <vt:lpstr>Priority –  Prevention and Community Coalitions  </vt:lpstr>
      <vt:lpstr>Priority –  Telehealth   </vt:lpstr>
      <vt:lpstr>Valuing Mental Health Recommendations</vt:lpstr>
      <vt:lpstr>PowerPoint Presentation</vt:lpstr>
    </vt:vector>
  </TitlesOfParts>
  <Company>Calgary Health Region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Veitch</dc:creator>
  <cp:lastModifiedBy>Administrator</cp:lastModifiedBy>
  <cp:revision>726</cp:revision>
  <cp:lastPrinted>2016-05-09T17:21:50Z</cp:lastPrinted>
  <dcterms:created xsi:type="dcterms:W3CDTF">2009-04-30T19:54:14Z</dcterms:created>
  <dcterms:modified xsi:type="dcterms:W3CDTF">2016-07-04T21:08:33Z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0x010100377056D69CD5E142BF6423ABE611EBC9005D8BB67D10A2CC49888FCC6BAA9EF2EE</vt:lpwstr>
  </property>
  <property fmtid="{D5CDD505-2E9C-101B-9397-08002B2CF9AE}" pid="3" name="URL">
    <vt:lpwstr/>
  </property>
  <property fmtid="{D5CDD505-2E9C-101B-9397-08002B2CF9AE}" pid="4" name="Education Subfunction">
    <vt:lpwstr/>
  </property>
  <property fmtid="{D5CDD505-2E9C-101B-9397-08002B2CF9AE}" pid="5" name="Governance Subfunction">
    <vt:lpwstr/>
  </property>
  <property fmtid="{D5CDD505-2E9C-101B-9397-08002B2CF9AE}" pid="6" name="Knowledge Management Subfunction">
    <vt:lpwstr/>
  </property>
  <property fmtid="{D5CDD505-2E9C-101B-9397-08002B2CF9AE}" pid="7" name="Information Management">
    <vt:lpwstr/>
  </property>
  <property fmtid="{D5CDD505-2E9C-101B-9397-08002B2CF9AE}" pid="8" name="Risk Management Subfunctions">
    <vt:lpwstr/>
  </property>
  <property fmtid="{D5CDD505-2E9C-101B-9397-08002B2CF9AE}" pid="9" name="Reason for Unclassified">
    <vt:lpwstr/>
  </property>
  <property fmtid="{D5CDD505-2E9C-101B-9397-08002B2CF9AE}" pid="10" name="Finance Subfunction">
    <vt:lpwstr/>
  </property>
  <property fmtid="{D5CDD505-2E9C-101B-9397-08002B2CF9AE}" pid="11" name="Research Subfunction">
    <vt:lpwstr/>
  </property>
  <property fmtid="{D5CDD505-2E9C-101B-9397-08002B2CF9AE}" pid="12" name="Information Technology Subfunction">
    <vt:lpwstr/>
  </property>
  <property fmtid="{D5CDD505-2E9C-101B-9397-08002B2CF9AE}" pid="13" name="Human Resource Management Subfunction">
    <vt:lpwstr/>
  </property>
  <property fmtid="{D5CDD505-2E9C-101B-9397-08002B2CF9AE}" pid="14" name="Legal">
    <vt:lpwstr/>
  </property>
  <property fmtid="{D5CDD505-2E9C-101B-9397-08002B2CF9AE}" pid="15" name="Program Services Subfunction">
    <vt:lpwstr/>
  </property>
</Properties>
</file>