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17"/>
  </p:notes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70" r:id="rId13"/>
    <p:sldId id="274" r:id="rId14"/>
    <p:sldId id="27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88" y="-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33484-B0B6-47BE-BE97-822FE6A40E51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15EBE-3962-438B-AFEE-5CD95875458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223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206A40-AF84-4E46-8C39-DBAE1CCA6B54}" type="slidenum">
              <a:rPr lang="en-CA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86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400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844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130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682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1777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4627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6765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35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453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IMG0038-pp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5858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6" descr="IMG0050-pp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4" descr="IMG0023-pp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7" name="Rectangle 55"/>
          <p:cNvSpPr>
            <a:spLocks noGrp="1" noChangeArrowheads="1"/>
          </p:cNvSpPr>
          <p:nvPr>
            <p:ph type="ctrTitle"/>
          </p:nvPr>
        </p:nvSpPr>
        <p:spPr>
          <a:xfrm>
            <a:off x="2946400" y="1219200"/>
            <a:ext cx="4673600" cy="1066800"/>
          </a:xfrm>
        </p:spPr>
        <p:txBody>
          <a:bodyPr anchor="t"/>
          <a:lstStyle>
            <a:lvl1pPr>
              <a:defRPr sz="1600" b="0"/>
            </a:lvl1pPr>
          </a:lstStyle>
          <a:p>
            <a:pPr lvl="0"/>
            <a:r>
              <a:rPr lang="en-CA" noProof="0" smtClean="0"/>
              <a:t>Click to edit Master subtle style</a:t>
            </a: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subTitle" idx="1"/>
          </p:nvPr>
        </p:nvSpPr>
        <p:spPr>
          <a:xfrm>
            <a:off x="1168400" y="2286000"/>
            <a:ext cx="6451600" cy="2209800"/>
          </a:xfrm>
        </p:spPr>
        <p:txBody>
          <a:bodyPr anchor="ctr"/>
          <a:lstStyle>
            <a:lvl1pPr marL="0" indent="0">
              <a:defRPr sz="2200" b="1"/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409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00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162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172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0277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9561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033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85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266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891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96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990600"/>
            <a:ext cx="25908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90600"/>
            <a:ext cx="75692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19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491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777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218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312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739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563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289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D2EF9B5-81BA-4538-B405-4DEE472DFF6F}" type="datetimeFigureOut">
              <a:rPr lang="en-CA" smtClean="0"/>
              <a:t>2016-07-04</a:t>
            </a:fld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6287EE2-698A-4DC1-9FB3-CB761B6B158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571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IMG0006-ppt_sm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62650"/>
            <a:ext cx="152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7" descr="elderwoman-ppt_s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62650"/>
            <a:ext cx="152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8" descr="AA040128-ppt_s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52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9" descr="Image0006-2-ppt_sm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62650"/>
            <a:ext cx="152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2946400" y="990600"/>
            <a:ext cx="833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31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07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State of the Node </a:t>
            </a:r>
            <a:br>
              <a:rPr lang="en-CA" dirty="0" smtClean="0"/>
            </a:br>
            <a:r>
              <a:rPr lang="en-CA" dirty="0" smtClean="0"/>
              <a:t>in</a:t>
            </a:r>
            <a:br>
              <a:rPr lang="en-CA" dirty="0" smtClean="0"/>
            </a:br>
            <a:r>
              <a:rPr lang="en-CA" dirty="0" smtClean="0"/>
              <a:t>Saskatchewan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93652"/>
          </a:xfrm>
        </p:spPr>
        <p:txBody>
          <a:bodyPr/>
          <a:lstStyle/>
          <a:p>
            <a:r>
              <a:rPr lang="en-CA" dirty="0" smtClean="0"/>
              <a:t>Canadian Research Initiative in substance misuse </a:t>
            </a:r>
          </a:p>
          <a:p>
            <a:r>
              <a:rPr lang="en-CA" dirty="0" smtClean="0"/>
              <a:t>Calgary, Alberta</a:t>
            </a:r>
          </a:p>
          <a:p>
            <a:r>
              <a:rPr lang="en-CA" dirty="0" smtClean="0"/>
              <a:t>June, 2016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115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HIV &amp; IVDU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603500"/>
            <a:ext cx="11027664" cy="3416300"/>
          </a:xfrm>
        </p:spPr>
        <p:txBody>
          <a:bodyPr/>
          <a:lstStyle/>
          <a:p>
            <a:r>
              <a:rPr lang="en-CA" dirty="0" smtClean="0"/>
              <a:t>Saskatchewan continues to have the highest rate of HIV in the country, in some communities matching that of Nigeria.</a:t>
            </a:r>
          </a:p>
          <a:p>
            <a:r>
              <a:rPr lang="en-CA" dirty="0" smtClean="0"/>
              <a:t>&gt; 70 % is transmitted by IVDU.</a:t>
            </a:r>
          </a:p>
          <a:p>
            <a:r>
              <a:rPr lang="en-CA" dirty="0" smtClean="0"/>
              <a:t>AIDS  mortality remains significant due to the chaos of ongoing substance use and the inability to consistently take Anti-Retroviral Therapy.</a:t>
            </a:r>
          </a:p>
          <a:p>
            <a:r>
              <a:rPr lang="en-CA" dirty="0" smtClean="0"/>
              <a:t>Concurrent Public Health / Infectious Disease / Addiction systems of care have emerged as Best Practice models but uptake is inconsistent.</a:t>
            </a:r>
          </a:p>
          <a:p>
            <a:r>
              <a:rPr lang="en-CA" dirty="0" smtClean="0"/>
              <a:t>Health Canada has adopted a community consultation approach to testing that has resulted in significant regional gaps in surveillance and care.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793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4" y="1268413"/>
            <a:ext cx="7704137" cy="3168650"/>
          </a:xfrm>
        </p:spPr>
        <p:txBody>
          <a:bodyPr/>
          <a:lstStyle/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3600" dirty="0"/>
              <a:t>Saskatchewan’s investments into Prescription Drug Abuse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2000" dirty="0"/>
              <a:t>FNIHB Saskatchewan Region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970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408" y="792399"/>
            <a:ext cx="8331200" cy="981225"/>
          </a:xfrm>
        </p:spPr>
        <p:txBody>
          <a:bodyPr/>
          <a:lstStyle/>
          <a:p>
            <a:r>
              <a:rPr lang="en-CA" dirty="0" smtClean="0"/>
              <a:t>Partners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112" y="1773624"/>
            <a:ext cx="10363200" cy="3886200"/>
          </a:xfrm>
        </p:spPr>
        <p:txBody>
          <a:bodyPr/>
          <a:lstStyle/>
          <a:p>
            <a:r>
              <a:rPr lang="en-CA" dirty="0" smtClean="0"/>
              <a:t>FNIHB</a:t>
            </a:r>
          </a:p>
          <a:p>
            <a:r>
              <a:rPr lang="en-CA" dirty="0" smtClean="0"/>
              <a:t>SIIT</a:t>
            </a:r>
          </a:p>
          <a:p>
            <a:r>
              <a:rPr lang="en-CA" dirty="0" smtClean="0"/>
              <a:t>Battle River Treaty 6</a:t>
            </a:r>
          </a:p>
          <a:p>
            <a:r>
              <a:rPr lang="en-CA" dirty="0" smtClean="0"/>
              <a:t>Cree Nation Treatment Haven</a:t>
            </a:r>
          </a:p>
          <a:p>
            <a:r>
              <a:rPr lang="en-CA" dirty="0" smtClean="0"/>
              <a:t>Leading Thunderbird Lodge</a:t>
            </a:r>
          </a:p>
          <a:p>
            <a:r>
              <a:rPr lang="en-CA" dirty="0" smtClean="0"/>
              <a:t>Opaskwayak Cree Nation</a:t>
            </a:r>
          </a:p>
          <a:p>
            <a:r>
              <a:rPr lang="en-CA" dirty="0" smtClean="0"/>
              <a:t>Saulteaux-Pelly Agency</a:t>
            </a:r>
          </a:p>
          <a:p>
            <a:r>
              <a:rPr lang="en-CA" dirty="0" smtClean="0"/>
              <a:t>White Buffalo Treatment Centre</a:t>
            </a:r>
          </a:p>
          <a:p>
            <a:r>
              <a:rPr lang="en-CA" dirty="0" smtClean="0"/>
              <a:t>College of Physicians &amp; Surgeons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236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733800" y="404813"/>
            <a:ext cx="6248400" cy="431800"/>
          </a:xfrm>
        </p:spPr>
        <p:txBody>
          <a:bodyPr/>
          <a:lstStyle/>
          <a:p>
            <a:r>
              <a:rPr lang="en-CA" altLang="en-US" dirty="0" smtClean="0">
                <a:solidFill>
                  <a:schemeClr val="bg1"/>
                </a:solidFill>
              </a:rPr>
              <a:t> Overview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09800" y="1125538"/>
            <a:ext cx="7772400" cy="4741862"/>
          </a:xfrm>
        </p:spPr>
        <p:txBody>
          <a:bodyPr/>
          <a:lstStyle/>
          <a:p>
            <a:r>
              <a:rPr lang="en-CA" altLang="en-US" sz="1600" dirty="0"/>
              <a:t>First Nation Inuit Health Branch (FNIHB) in collaboration with partners aims to build and enhance existing services and community capacity to address PDA consistent with Honouring Our Strengths: A Renewed Framework to Address Substance Use Issues among First Nations People in Canada and the First Nations Mental Wellness Continuum. This includes focusing on areas that include </a:t>
            </a:r>
          </a:p>
          <a:p>
            <a:endParaRPr lang="en-CA" altLang="en-US" sz="1600" dirty="0"/>
          </a:p>
          <a:p>
            <a:r>
              <a:rPr lang="en-CA" altLang="en-US" sz="1600" dirty="0"/>
              <a:t>•	Front line Awareness, Prevention and Skills Training</a:t>
            </a:r>
          </a:p>
          <a:p>
            <a:r>
              <a:rPr lang="en-CA" altLang="en-US" sz="1600" dirty="0"/>
              <a:t>•	Enhanced Case Management for clients</a:t>
            </a:r>
          </a:p>
          <a:p>
            <a:r>
              <a:rPr lang="en-CA" altLang="en-US" sz="1600" dirty="0"/>
              <a:t>•	Targeted Treatment of PDA</a:t>
            </a:r>
          </a:p>
          <a:p>
            <a:r>
              <a:rPr lang="en-CA" altLang="en-US" sz="1600" dirty="0"/>
              <a:t>•	Capacity Developments Team</a:t>
            </a:r>
          </a:p>
          <a:p>
            <a:r>
              <a:rPr lang="en-CA" altLang="en-US" sz="1600" dirty="0"/>
              <a:t>•	Increased community access to subject matter experts </a:t>
            </a:r>
          </a:p>
          <a:p>
            <a:r>
              <a:rPr lang="en-CA" altLang="en-US" sz="1600" dirty="0"/>
              <a:t>•	Cultural Awareness and Safety training for prescribing Doctors</a:t>
            </a:r>
          </a:p>
          <a:p>
            <a:r>
              <a:rPr lang="en-CA" altLang="en-US" sz="1600" dirty="0"/>
              <a:t>•	Enhanced Cultural programming to support holistic approaches to PDA treatment</a:t>
            </a:r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57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Moving Forward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Improved clinical implementation: </a:t>
            </a:r>
          </a:p>
          <a:p>
            <a:r>
              <a:rPr lang="en-CA" dirty="0"/>
              <a:t>N</a:t>
            </a:r>
            <a:r>
              <a:rPr lang="en-CA" dirty="0" smtClean="0"/>
              <a:t>ational CPGs </a:t>
            </a:r>
          </a:p>
          <a:p>
            <a:r>
              <a:rPr lang="en-CA" dirty="0" smtClean="0"/>
              <a:t>Clinical Care Pathways, including pharmacotherapy, within Primary Care  Assess – Counsel – Prescribe - Connect</a:t>
            </a:r>
          </a:p>
          <a:p>
            <a:r>
              <a:rPr lang="en-CA" dirty="0" smtClean="0"/>
              <a:t>A continuum of care within a chronic disease model, including community support.</a:t>
            </a:r>
          </a:p>
          <a:p>
            <a:r>
              <a:rPr lang="en-CA" dirty="0" smtClean="0"/>
              <a:t>Deconstruct and implement Primary Care Alcohol SBIRT:</a:t>
            </a:r>
          </a:p>
          <a:p>
            <a:r>
              <a:rPr lang="en-CA" dirty="0" smtClean="0"/>
              <a:t>Screening, Intervention, Pharmacotherapy, Referral and Support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694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Affairs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Current Trends</a:t>
            </a:r>
          </a:p>
          <a:p>
            <a:endParaRPr lang="en-CA" dirty="0"/>
          </a:p>
          <a:p>
            <a:r>
              <a:rPr lang="en-CA" dirty="0" smtClean="0"/>
              <a:t>Opioid related deaths</a:t>
            </a:r>
          </a:p>
          <a:p>
            <a:endParaRPr lang="en-CA" dirty="0" smtClean="0"/>
          </a:p>
          <a:p>
            <a:r>
              <a:rPr lang="en-CA" dirty="0" smtClean="0"/>
              <a:t>Take Home Naloxone</a:t>
            </a:r>
          </a:p>
          <a:p>
            <a:endParaRPr lang="en-CA" dirty="0" smtClean="0"/>
          </a:p>
          <a:p>
            <a:r>
              <a:rPr lang="en-CA" dirty="0" smtClean="0"/>
              <a:t>IVDU &amp; HIV</a:t>
            </a:r>
          </a:p>
          <a:p>
            <a:endParaRPr lang="en-CA" dirty="0" smtClean="0"/>
          </a:p>
          <a:p>
            <a:r>
              <a:rPr lang="en-CA" dirty="0" smtClean="0"/>
              <a:t>First Nations Prescription Drug Abuse Initiative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862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4088"/>
            <a:ext cx="8761413" cy="1261872"/>
          </a:xfrm>
        </p:spPr>
        <p:txBody>
          <a:bodyPr/>
          <a:lstStyle/>
          <a:p>
            <a:r>
              <a:rPr lang="en-CA" dirty="0" smtClean="0"/>
              <a:t>Current Trends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Alcohol continues to dominate for treatment admissions.</a:t>
            </a:r>
          </a:p>
          <a:p>
            <a:r>
              <a:rPr lang="en-CA" dirty="0" smtClean="0"/>
              <a:t>Stimulants: </a:t>
            </a:r>
            <a:r>
              <a:rPr lang="en-CA" dirty="0"/>
              <a:t>d</a:t>
            </a:r>
            <a:r>
              <a:rPr lang="en-CA" dirty="0" smtClean="0"/>
              <a:t>ominance of crystal methamphetamine over cocaine and methylphenidate.</a:t>
            </a:r>
          </a:p>
          <a:p>
            <a:r>
              <a:rPr lang="en-CA" dirty="0" smtClean="0"/>
              <a:t>Opioids: emerging challenges with illicit fentanyl but continued predominance of prescription opioids.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835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692696"/>
            <a:ext cx="8229600" cy="1069848"/>
          </a:xfrm>
        </p:spPr>
        <p:txBody>
          <a:bodyPr/>
          <a:lstStyle/>
          <a:p>
            <a:r>
              <a:rPr lang="en-CA" dirty="0" smtClean="0"/>
              <a:t>Patterns of Opioid Use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75" y="2381334"/>
            <a:ext cx="4320480" cy="423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4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792088"/>
          </a:xfrm>
        </p:spPr>
        <p:txBody>
          <a:bodyPr>
            <a:normAutofit/>
          </a:bodyPr>
          <a:lstStyle/>
          <a:p>
            <a:r>
              <a:rPr lang="en-CA" dirty="0" smtClean="0"/>
              <a:t>Office of The Chief Coroner (2015)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98" y="2266975"/>
            <a:ext cx="7116602" cy="45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43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1080120"/>
          </a:xfrm>
        </p:spPr>
        <p:txBody>
          <a:bodyPr/>
          <a:lstStyle/>
          <a:p>
            <a:r>
              <a:rPr lang="en-CA" dirty="0" smtClean="0"/>
              <a:t>Office of The Chief Coroner (2015)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26" y="2555936"/>
            <a:ext cx="6192688" cy="419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4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Really Bad News…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W18 &amp; W series synthetic opioids</a:t>
            </a:r>
          </a:p>
          <a:p>
            <a:r>
              <a:rPr lang="en-US" dirty="0" smtClean="0"/>
              <a:t>Highly concentrated, 100 x more potent than fentanyl.</a:t>
            </a:r>
          </a:p>
          <a:p>
            <a:r>
              <a:rPr lang="en-US" dirty="0" smtClean="0"/>
              <a:t>Small amounts are more easily shipped from China, without detection.</a:t>
            </a:r>
          </a:p>
          <a:p>
            <a:r>
              <a:rPr lang="en-US" dirty="0" smtClean="0"/>
              <a:t>High profit margin, more motivated sellers.</a:t>
            </a:r>
          </a:p>
          <a:p>
            <a:r>
              <a:rPr lang="en-US" dirty="0" smtClean="0"/>
              <a:t>Unresponsive to naloxone: potency or structure?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5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764704"/>
            <a:ext cx="8610940" cy="597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43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1080120"/>
          </a:xfrm>
        </p:spPr>
        <p:txBody>
          <a:bodyPr/>
          <a:lstStyle/>
          <a:p>
            <a:r>
              <a:rPr lang="en-CA" dirty="0" smtClean="0"/>
              <a:t>Next Steps Provincially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435" y="2319468"/>
            <a:ext cx="10883348" cy="4762096"/>
          </a:xfrm>
        </p:spPr>
        <p:txBody>
          <a:bodyPr>
            <a:normAutofit/>
          </a:bodyPr>
          <a:lstStyle/>
          <a:p>
            <a:r>
              <a:rPr lang="en-CA" dirty="0" smtClean="0"/>
              <a:t>Naloxone to become a non-prescription drug in July 2016.</a:t>
            </a:r>
          </a:p>
          <a:p>
            <a:r>
              <a:rPr lang="en-CA" dirty="0" smtClean="0"/>
              <a:t>A prescription will not be required, but MH&amp;A involvement and a training certificate will.</a:t>
            </a:r>
          </a:p>
          <a:p>
            <a:r>
              <a:rPr lang="en-CA" dirty="0" smtClean="0"/>
              <a:t>Ministry will provide kits and naloxone at no cost.</a:t>
            </a:r>
          </a:p>
          <a:p>
            <a:r>
              <a:rPr lang="en-CA" dirty="0" smtClean="0"/>
              <a:t>Regina Qu'Appelle, Sunrise, Prairie North and Prince Albert Parkland all in discussion. </a:t>
            </a:r>
          </a:p>
          <a:p>
            <a:r>
              <a:rPr lang="en-CA" dirty="0" smtClean="0"/>
              <a:t>Each will have to explore the balance: use THN as an outreach and engagement strategy for MH&amp;A, without unnecessarily impeding access. </a:t>
            </a:r>
          </a:p>
          <a:p>
            <a:endParaRPr lang="en-CA" dirty="0"/>
          </a:p>
          <a:p>
            <a:r>
              <a:rPr lang="en-CA" dirty="0" smtClean="0"/>
              <a:t>2</a:t>
            </a:r>
            <a:r>
              <a:rPr lang="en-CA" baseline="30000" dirty="0" smtClean="0"/>
              <a:t>nd</a:t>
            </a:r>
            <a:r>
              <a:rPr lang="en-CA" dirty="0" smtClean="0"/>
              <a:t> strategy will have kits available through pharmacies.  Cost yet to be determined.</a:t>
            </a:r>
          </a:p>
          <a:p>
            <a:r>
              <a:rPr lang="en-CA" dirty="0" smtClean="0"/>
              <a:t>Pharmacist to train.  Content under discussion, including linkage to MH&amp;A services.</a:t>
            </a:r>
          </a:p>
        </p:txBody>
      </p:sp>
    </p:spTree>
    <p:extLst>
      <p:ext uri="{BB962C8B-B14F-4D97-AF65-F5344CB8AC3E}">
        <p14:creationId xmlns:p14="http://schemas.microsoft.com/office/powerpoint/2010/main" val="377493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186</TotalTime>
  <Words>501</Words>
  <Application>Microsoft Office PowerPoint</Application>
  <PresentationFormat>Custom</PresentationFormat>
  <Paragraphs>74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Ion Boardroom</vt:lpstr>
      <vt:lpstr>Blank Presentation</vt:lpstr>
      <vt:lpstr>The State of the Node  in Saskatchewan</vt:lpstr>
      <vt:lpstr>Current Affairs</vt:lpstr>
      <vt:lpstr>Current Trends</vt:lpstr>
      <vt:lpstr>Patterns of Opioid Use</vt:lpstr>
      <vt:lpstr>Office of The Chief Coroner (2015)</vt:lpstr>
      <vt:lpstr>Office of The Chief Coroner (2015)</vt:lpstr>
      <vt:lpstr>The Really Bad News…</vt:lpstr>
      <vt:lpstr>PowerPoint Presentation</vt:lpstr>
      <vt:lpstr>Next Steps Provincially</vt:lpstr>
      <vt:lpstr>HIV &amp; IVDU</vt:lpstr>
      <vt:lpstr>PowerPoint Presentation</vt:lpstr>
      <vt:lpstr>Partners</vt:lpstr>
      <vt:lpstr> Overview</vt:lpstr>
      <vt:lpstr>Moving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the Node  in Saskatchewan</dc:title>
  <dc:creator>Peter Butt</dc:creator>
  <cp:lastModifiedBy>Administrator</cp:lastModifiedBy>
  <cp:revision>17</cp:revision>
  <dcterms:created xsi:type="dcterms:W3CDTF">2016-06-22T15:31:29Z</dcterms:created>
  <dcterms:modified xsi:type="dcterms:W3CDTF">2016-07-04T22:29:24Z</dcterms:modified>
</cp:coreProperties>
</file>