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83" r:id="rId2"/>
    <p:sldId id="371" r:id="rId3"/>
    <p:sldId id="372" r:id="rId4"/>
    <p:sldId id="364" r:id="rId5"/>
    <p:sldId id="384" r:id="rId6"/>
    <p:sldId id="381" r:id="rId7"/>
    <p:sldId id="312" r:id="rId8"/>
    <p:sldId id="375" r:id="rId9"/>
    <p:sldId id="376" r:id="rId10"/>
    <p:sldId id="377" r:id="rId11"/>
    <p:sldId id="378" r:id="rId12"/>
    <p:sldId id="379" r:id="rId13"/>
    <p:sldId id="380" r:id="rId14"/>
    <p:sldId id="382" r:id="rId15"/>
    <p:sldId id="314" r:id="rId16"/>
    <p:sldId id="365" r:id="rId17"/>
    <p:sldId id="366" r:id="rId18"/>
    <p:sldId id="367" r:id="rId19"/>
    <p:sldId id="368" r:id="rId20"/>
    <p:sldId id="370" r:id="rId21"/>
    <p:sldId id="361" r:id="rId22"/>
    <p:sldId id="360" r:id="rId23"/>
    <p:sldId id="359" r:id="rId24"/>
    <p:sldId id="362" r:id="rId25"/>
    <p:sldId id="363" r:id="rId26"/>
    <p:sldId id="373" r:id="rId27"/>
    <p:sldId id="343" r:id="rId28"/>
    <p:sldId id="352" r:id="rId29"/>
    <p:sldId id="353" r:id="rId30"/>
    <p:sldId id="354" r:id="rId31"/>
    <p:sldId id="374" r:id="rId32"/>
    <p:sldId id="344" r:id="rId33"/>
    <p:sldId id="345" r:id="rId34"/>
    <p:sldId id="35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0CD"/>
    <a:srgbClr val="E6EFF6"/>
    <a:srgbClr val="A5DFD1"/>
    <a:srgbClr val="E7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3" autoAdjust="0"/>
    <p:restoredTop sz="94668" autoAdjust="0"/>
  </p:normalViewPr>
  <p:slideViewPr>
    <p:cSldViewPr>
      <p:cViewPr>
        <p:scale>
          <a:sx n="120" d="100"/>
          <a:sy n="120" d="100"/>
        </p:scale>
        <p:origin x="-48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CA" sz="2000" b="0" dirty="0"/>
              <a:t>Brief personalized assessment feedback reduces</a:t>
            </a:r>
            <a:r>
              <a:rPr lang="en-CA" sz="2000" b="0" baseline="0" dirty="0"/>
              <a:t> per-occasion binge drinking among problem drinkers</a:t>
            </a:r>
            <a:endParaRPr lang="en-CA" sz="20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Sheet1!$A$93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DD804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Sheet1!$B$92:$C$92</c:f>
              <c:strCache>
                <c:ptCount val="2"/>
                <c:pt idx="0">
                  <c:v>No alcohol problems</c:v>
                </c:pt>
                <c:pt idx="1">
                  <c:v>Alcohol problems</c:v>
                </c:pt>
              </c:strCache>
            </c:strRef>
          </c:cat>
          <c:val>
            <c:numRef>
              <c:f>Sheet1!$B$93:$C$93</c:f>
              <c:numCache>
                <c:formatCode>0.0%</c:formatCode>
                <c:ptCount val="2"/>
                <c:pt idx="0">
                  <c:v>4.5000000000000012E-2</c:v>
                </c:pt>
                <c:pt idx="1">
                  <c:v>0.29100000000000031</c:v>
                </c:pt>
              </c:numCache>
            </c:numRef>
          </c:val>
        </c:ser>
        <c:ser>
          <c:idx val="1"/>
          <c:order val="1"/>
          <c:tx>
            <c:strRef>
              <c:f>Sheet1!$A$94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A5AB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Sheet1!$B$92:$C$92</c:f>
              <c:strCache>
                <c:ptCount val="2"/>
                <c:pt idx="0">
                  <c:v>No alcohol problems</c:v>
                </c:pt>
                <c:pt idx="1">
                  <c:v>Alcohol problems</c:v>
                </c:pt>
              </c:strCache>
            </c:strRef>
          </c:cat>
          <c:val>
            <c:numRef>
              <c:f>Sheet1!$B$94:$C$94</c:f>
              <c:numCache>
                <c:formatCode>0.0%</c:formatCode>
                <c:ptCount val="2"/>
                <c:pt idx="0">
                  <c:v>4.1000000000000002E-2</c:v>
                </c:pt>
                <c:pt idx="1">
                  <c:v>0.39200000000000063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726912"/>
        <c:axId val="128733184"/>
      </c:barChart>
      <c:catAx>
        <c:axId val="12872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8733184"/>
        <c:crosses val="autoZero"/>
        <c:auto val="1"/>
        <c:lblAlgn val="ctr"/>
        <c:lblOffset val="100"/>
        <c:noMultiLvlLbl val="0"/>
      </c:catAx>
      <c:valAx>
        <c:axId val="128733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CA" sz="1600"/>
                  <a:t>Follow-up:</a:t>
                </a:r>
                <a:r>
                  <a:rPr lang="en-CA" sz="1600" baseline="0"/>
                  <a:t> % reporting 5+ drinks per occasion</a:t>
                </a:r>
                <a:endParaRPr lang="en-CA" sz="1600"/>
              </a:p>
            </c:rich>
          </c:tx>
          <c:layout>
            <c:manualLayout>
              <c:xMode val="edge"/>
              <c:yMode val="edge"/>
              <c:x val="1.9230769230769284E-2"/>
              <c:y val="0.2069757444112589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8726912"/>
        <c:crosses val="autoZero"/>
        <c:crossBetween val="between"/>
        <c:majorUnit val="0.1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AUDIT - (no intervention)</c:v>
                </c:pt>
              </c:strCache>
            </c:strRef>
          </c:tx>
          <c:spPr>
            <a:ln w="19050">
              <a:prstDash val="sysDash"/>
            </a:ln>
          </c:spPr>
          <c:cat>
            <c:strRef>
              <c:f>Sheet1!$A$4:$A$7</c:f>
              <c:strCache>
                <c:ptCount val="4"/>
                <c:pt idx="0">
                  <c:v>Baseline</c:v>
                </c:pt>
                <c:pt idx="1">
                  <c:v>1-month fu</c:v>
                </c:pt>
                <c:pt idx="2">
                  <c:v>3-month fu</c:v>
                </c:pt>
                <c:pt idx="3">
                  <c:v>6-month fu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0.55000000000000004</c:v>
                </c:pt>
                <c:pt idx="1">
                  <c:v>0.5900000000000003</c:v>
                </c:pt>
                <c:pt idx="2">
                  <c:v>0.54</c:v>
                </c:pt>
                <c:pt idx="3">
                  <c:v>0.60000000000000053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AUDIT - (intervention)</c:v>
                </c:pt>
              </c:strCache>
            </c:strRef>
          </c:tx>
          <c:spPr>
            <a:ln w="19050">
              <a:prstDash val="sysDash"/>
            </a:ln>
          </c:spPr>
          <c:cat>
            <c:strRef>
              <c:f>Sheet1!$A$4:$A$7</c:f>
              <c:strCache>
                <c:ptCount val="4"/>
                <c:pt idx="0">
                  <c:v>Baseline</c:v>
                </c:pt>
                <c:pt idx="1">
                  <c:v>1-month fu</c:v>
                </c:pt>
                <c:pt idx="2">
                  <c:v>3-month fu</c:v>
                </c:pt>
                <c:pt idx="3">
                  <c:v>6-month fu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0.37000000000000027</c:v>
                </c:pt>
                <c:pt idx="1">
                  <c:v>0.56999999999999995</c:v>
                </c:pt>
                <c:pt idx="2">
                  <c:v>1.1200000000000001</c:v>
                </c:pt>
                <c:pt idx="3">
                  <c:v>0.81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AUDIT + (no intervention)</c:v>
                </c:pt>
              </c:strCache>
            </c:strRef>
          </c:tx>
          <c:spPr>
            <a:ln w="19050"/>
          </c:spPr>
          <c:cat>
            <c:strRef>
              <c:f>Sheet1!$A$4:$A$7</c:f>
              <c:strCache>
                <c:ptCount val="4"/>
                <c:pt idx="0">
                  <c:v>Baseline</c:v>
                </c:pt>
                <c:pt idx="1">
                  <c:v>1-month fu</c:v>
                </c:pt>
                <c:pt idx="2">
                  <c:v>3-month fu</c:v>
                </c:pt>
                <c:pt idx="3">
                  <c:v>6-month fu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2.5499999999999998</c:v>
                </c:pt>
                <c:pt idx="1">
                  <c:v>2.73</c:v>
                </c:pt>
                <c:pt idx="2">
                  <c:v>2.54</c:v>
                </c:pt>
                <c:pt idx="3">
                  <c:v>2.09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AUDIT + (intervention)</c:v>
                </c:pt>
              </c:strCache>
            </c:strRef>
          </c:tx>
          <c:spPr>
            <a:ln w="19050"/>
          </c:spPr>
          <c:cat>
            <c:strRef>
              <c:f>Sheet1!$A$4:$A$7</c:f>
              <c:strCache>
                <c:ptCount val="4"/>
                <c:pt idx="0">
                  <c:v>Baseline</c:v>
                </c:pt>
                <c:pt idx="1">
                  <c:v>1-month fu</c:v>
                </c:pt>
                <c:pt idx="2">
                  <c:v>3-month fu</c:v>
                </c:pt>
                <c:pt idx="3">
                  <c:v>6-month fu</c:v>
                </c:pt>
              </c:strCache>
            </c:strRef>
          </c:cat>
          <c:val>
            <c:numRef>
              <c:f>Sheet1!$E$4:$E$7</c:f>
              <c:numCache>
                <c:formatCode>General</c:formatCode>
                <c:ptCount val="4"/>
                <c:pt idx="0">
                  <c:v>3.79</c:v>
                </c:pt>
                <c:pt idx="1">
                  <c:v>3.15</c:v>
                </c:pt>
                <c:pt idx="2">
                  <c:v>2.8499999999999988</c:v>
                </c:pt>
                <c:pt idx="3">
                  <c:v>2.4899999999999998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860160"/>
        <c:axId val="128861696"/>
      </c:lineChart>
      <c:catAx>
        <c:axId val="128860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28861696"/>
        <c:crosses val="autoZero"/>
        <c:auto val="1"/>
        <c:lblAlgn val="ctr"/>
        <c:lblOffset val="100"/>
        <c:noMultiLvlLbl val="0"/>
      </c:catAx>
      <c:valAx>
        <c:axId val="128861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88601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 i="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6E291-D908-F84C-AB9C-39D95148A59E}" type="doc">
      <dgm:prSet loTypeId="urn:microsoft.com/office/officeart/2005/8/layout/process2" loCatId="" qsTypeId="urn:microsoft.com/office/officeart/2005/8/quickstyle/3D3" qsCatId="3D" csTypeId="urn:microsoft.com/office/officeart/2005/8/colors/accent1_2" csCatId="accent1" phldr="1"/>
      <dgm:spPr/>
    </dgm:pt>
    <dgm:pt modelId="{D94D408C-F801-874B-9457-8A65E1279535}">
      <dgm:prSet phldrT="[Text]"/>
      <dgm:spPr/>
      <dgm:t>
        <a:bodyPr/>
        <a:lstStyle/>
        <a:p>
          <a:r>
            <a:rPr lang="en-US" dirty="0" smtClean="0"/>
            <a:t>Initiation</a:t>
          </a:r>
          <a:endParaRPr lang="en-US" dirty="0"/>
        </a:p>
      </dgm:t>
    </dgm:pt>
    <dgm:pt modelId="{5BBE08BD-64E7-834D-8A9F-5F73F8B09A33}" type="parTrans" cxnId="{2C1CD94E-C380-614E-92FD-467D1A6AC29E}">
      <dgm:prSet/>
      <dgm:spPr/>
      <dgm:t>
        <a:bodyPr/>
        <a:lstStyle/>
        <a:p>
          <a:endParaRPr lang="en-US"/>
        </a:p>
      </dgm:t>
    </dgm:pt>
    <dgm:pt modelId="{F5ED0CB7-A7C2-ED43-A36F-8C14D3627404}" type="sibTrans" cxnId="{2C1CD94E-C380-614E-92FD-467D1A6AC29E}">
      <dgm:prSet/>
      <dgm:spPr/>
      <dgm:t>
        <a:bodyPr/>
        <a:lstStyle/>
        <a:p>
          <a:endParaRPr lang="en-US"/>
        </a:p>
      </dgm:t>
    </dgm:pt>
    <dgm:pt modelId="{3E0F1BD1-E59E-FC4B-B3D8-18B24D4ED641}">
      <dgm:prSet phldrT="[Text]"/>
      <dgm:spPr/>
      <dgm:t>
        <a:bodyPr/>
        <a:lstStyle/>
        <a:p>
          <a:r>
            <a:rPr lang="en-US" dirty="0" smtClean="0"/>
            <a:t>wait list</a:t>
          </a:r>
          <a:endParaRPr lang="en-US" dirty="0"/>
        </a:p>
      </dgm:t>
    </dgm:pt>
    <dgm:pt modelId="{C1E6EC0D-1AE9-B24D-A49F-AB1AA183AB85}" type="parTrans" cxnId="{7628026D-F8D4-8E4C-B97D-4BD2A74BB19E}">
      <dgm:prSet/>
      <dgm:spPr/>
      <dgm:t>
        <a:bodyPr/>
        <a:lstStyle/>
        <a:p>
          <a:endParaRPr lang="en-US"/>
        </a:p>
      </dgm:t>
    </dgm:pt>
    <dgm:pt modelId="{ED442BC4-31AE-5B42-9FC6-0BD7B40A776A}" type="sibTrans" cxnId="{7628026D-F8D4-8E4C-B97D-4BD2A74BB19E}">
      <dgm:prSet/>
      <dgm:spPr/>
      <dgm:t>
        <a:bodyPr/>
        <a:lstStyle/>
        <a:p>
          <a:endParaRPr lang="en-US"/>
        </a:p>
      </dgm:t>
    </dgm:pt>
    <dgm:pt modelId="{45715F6F-CAC9-1741-B00C-20E890C12767}">
      <dgm:prSet phldrT="[Text]"/>
      <dgm:spPr/>
      <dgm:t>
        <a:bodyPr/>
        <a:lstStyle/>
        <a:p>
          <a:r>
            <a:rPr lang="en-US" dirty="0" smtClean="0"/>
            <a:t>initial assessment</a:t>
          </a:r>
          <a:endParaRPr lang="en-US" dirty="0"/>
        </a:p>
      </dgm:t>
    </dgm:pt>
    <dgm:pt modelId="{CE365E7F-184C-A04B-873F-0387752AFD2D}" type="parTrans" cxnId="{F1B1C167-4022-C347-BF40-6A7482712BC2}">
      <dgm:prSet/>
      <dgm:spPr/>
      <dgm:t>
        <a:bodyPr/>
        <a:lstStyle/>
        <a:p>
          <a:endParaRPr lang="en-US"/>
        </a:p>
      </dgm:t>
    </dgm:pt>
    <dgm:pt modelId="{42883BC7-0924-704C-8064-1E20F7F04773}" type="sibTrans" cxnId="{F1B1C167-4022-C347-BF40-6A7482712BC2}">
      <dgm:prSet/>
      <dgm:spPr/>
      <dgm:t>
        <a:bodyPr/>
        <a:lstStyle/>
        <a:p>
          <a:endParaRPr lang="en-US"/>
        </a:p>
      </dgm:t>
    </dgm:pt>
    <dgm:pt modelId="{6E39FC05-12FD-C84B-82AA-D6E809616763}">
      <dgm:prSet phldrT="[Text]"/>
      <dgm:spPr/>
      <dgm:t>
        <a:bodyPr/>
        <a:lstStyle/>
        <a:p>
          <a:r>
            <a:rPr lang="en-US" dirty="0" smtClean="0"/>
            <a:t>program start</a:t>
          </a:r>
          <a:endParaRPr lang="en-US" dirty="0"/>
        </a:p>
      </dgm:t>
    </dgm:pt>
    <dgm:pt modelId="{19F87F87-17D1-CD41-BDB2-AA8ACC28FE4A}" type="parTrans" cxnId="{E6345076-D44C-4143-9CF5-EBE48AAA40DC}">
      <dgm:prSet/>
      <dgm:spPr/>
      <dgm:t>
        <a:bodyPr/>
        <a:lstStyle/>
        <a:p>
          <a:endParaRPr lang="en-US"/>
        </a:p>
      </dgm:t>
    </dgm:pt>
    <dgm:pt modelId="{33705740-5A93-F447-BB09-1740CB8C27FF}" type="sibTrans" cxnId="{E6345076-D44C-4143-9CF5-EBE48AAA40DC}">
      <dgm:prSet/>
      <dgm:spPr/>
      <dgm:t>
        <a:bodyPr/>
        <a:lstStyle/>
        <a:p>
          <a:endParaRPr lang="en-US"/>
        </a:p>
      </dgm:t>
    </dgm:pt>
    <dgm:pt modelId="{4699D8DE-37F0-9B4C-AC21-FEDFD1644155}">
      <dgm:prSet phldrT="[Text]"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B18D1D85-F3D5-3948-A093-32CE0D5D48AA}" type="parTrans" cxnId="{AFD4D2B4-29C3-854F-8967-B63D14AB59AB}">
      <dgm:prSet/>
      <dgm:spPr/>
      <dgm:t>
        <a:bodyPr/>
        <a:lstStyle/>
        <a:p>
          <a:endParaRPr lang="en-US"/>
        </a:p>
      </dgm:t>
    </dgm:pt>
    <dgm:pt modelId="{175C2741-5E58-7E4A-928F-8FA727C18617}" type="sibTrans" cxnId="{AFD4D2B4-29C3-854F-8967-B63D14AB59AB}">
      <dgm:prSet/>
      <dgm:spPr/>
      <dgm:t>
        <a:bodyPr/>
        <a:lstStyle/>
        <a:p>
          <a:endParaRPr lang="en-US"/>
        </a:p>
      </dgm:t>
    </dgm:pt>
    <dgm:pt modelId="{FAF64854-71B6-7D4C-A910-BEBE3595B39A}">
      <dgm:prSet phldrT="[Text]"/>
      <dgm:spPr/>
      <dgm:t>
        <a:bodyPr/>
        <a:lstStyle/>
        <a:p>
          <a:r>
            <a:rPr lang="en-US" dirty="0" smtClean="0"/>
            <a:t>Aftercare</a:t>
          </a:r>
          <a:endParaRPr lang="en-US" dirty="0"/>
        </a:p>
      </dgm:t>
    </dgm:pt>
    <dgm:pt modelId="{AB0BA861-0115-E246-B252-2431918F982C}" type="parTrans" cxnId="{FA8A6371-A343-4148-BA02-AA6D87AFFDFB}">
      <dgm:prSet/>
      <dgm:spPr/>
      <dgm:t>
        <a:bodyPr/>
        <a:lstStyle/>
        <a:p>
          <a:endParaRPr lang="en-US"/>
        </a:p>
      </dgm:t>
    </dgm:pt>
    <dgm:pt modelId="{E767AC35-946F-564E-B226-E37259C2C28F}" type="sibTrans" cxnId="{FA8A6371-A343-4148-BA02-AA6D87AFFDFB}">
      <dgm:prSet/>
      <dgm:spPr/>
      <dgm:t>
        <a:bodyPr/>
        <a:lstStyle/>
        <a:p>
          <a:endParaRPr lang="en-US"/>
        </a:p>
      </dgm:t>
    </dgm:pt>
    <dgm:pt modelId="{0FC8FC73-A0D1-184E-B6D3-6C21CF069286}" type="pres">
      <dgm:prSet presAssocID="{3C86E291-D908-F84C-AB9C-39D95148A59E}" presName="linearFlow" presStyleCnt="0">
        <dgm:presLayoutVars>
          <dgm:resizeHandles val="exact"/>
        </dgm:presLayoutVars>
      </dgm:prSet>
      <dgm:spPr/>
    </dgm:pt>
    <dgm:pt modelId="{490A2789-F4ED-4A46-8D93-ADFEC803F3D2}" type="pres">
      <dgm:prSet presAssocID="{D94D408C-F801-874B-9457-8A65E127953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8F5171-FA2D-4E40-9C94-F5DCBB0BC2C7}" type="pres">
      <dgm:prSet presAssocID="{F5ED0CB7-A7C2-ED43-A36F-8C14D3627404}" presName="sibTrans" presStyleLbl="sibTrans2D1" presStyleIdx="0" presStyleCnt="5"/>
      <dgm:spPr/>
      <dgm:t>
        <a:bodyPr/>
        <a:lstStyle/>
        <a:p>
          <a:endParaRPr lang="en-CA"/>
        </a:p>
      </dgm:t>
    </dgm:pt>
    <dgm:pt modelId="{5024E095-AD78-F040-82B2-7F8952219CC3}" type="pres">
      <dgm:prSet presAssocID="{F5ED0CB7-A7C2-ED43-A36F-8C14D3627404}" presName="connectorText" presStyleLbl="sibTrans2D1" presStyleIdx="0" presStyleCnt="5"/>
      <dgm:spPr/>
      <dgm:t>
        <a:bodyPr/>
        <a:lstStyle/>
        <a:p>
          <a:endParaRPr lang="en-CA"/>
        </a:p>
      </dgm:t>
    </dgm:pt>
    <dgm:pt modelId="{FE63E372-DCEA-1746-B88D-D6EE3E6E34C6}" type="pres">
      <dgm:prSet presAssocID="{3E0F1BD1-E59E-FC4B-B3D8-18B24D4ED64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B4144D5-0204-1F4B-BA3D-3DE61899A7D0}" type="pres">
      <dgm:prSet presAssocID="{ED442BC4-31AE-5B42-9FC6-0BD7B40A776A}" presName="sibTrans" presStyleLbl="sibTrans2D1" presStyleIdx="1" presStyleCnt="5"/>
      <dgm:spPr/>
      <dgm:t>
        <a:bodyPr/>
        <a:lstStyle/>
        <a:p>
          <a:endParaRPr lang="en-CA"/>
        </a:p>
      </dgm:t>
    </dgm:pt>
    <dgm:pt modelId="{323A1A55-840A-1E48-BE3D-17BCDDC3B844}" type="pres">
      <dgm:prSet presAssocID="{ED442BC4-31AE-5B42-9FC6-0BD7B40A776A}" presName="connectorText" presStyleLbl="sibTrans2D1" presStyleIdx="1" presStyleCnt="5"/>
      <dgm:spPr/>
      <dgm:t>
        <a:bodyPr/>
        <a:lstStyle/>
        <a:p>
          <a:endParaRPr lang="en-CA"/>
        </a:p>
      </dgm:t>
    </dgm:pt>
    <dgm:pt modelId="{0A3B6D42-AA93-834E-B52D-01F2302734FE}" type="pres">
      <dgm:prSet presAssocID="{45715F6F-CAC9-1741-B00C-20E890C1276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CEC40EB-76D2-274F-A804-07E48B52DCF6}" type="pres">
      <dgm:prSet presAssocID="{42883BC7-0924-704C-8064-1E20F7F04773}" presName="sibTrans" presStyleLbl="sibTrans2D1" presStyleIdx="2" presStyleCnt="5"/>
      <dgm:spPr/>
      <dgm:t>
        <a:bodyPr/>
        <a:lstStyle/>
        <a:p>
          <a:endParaRPr lang="en-CA"/>
        </a:p>
      </dgm:t>
    </dgm:pt>
    <dgm:pt modelId="{49C05E2C-E386-E044-97E4-7215B80003BC}" type="pres">
      <dgm:prSet presAssocID="{42883BC7-0924-704C-8064-1E20F7F04773}" presName="connectorText" presStyleLbl="sibTrans2D1" presStyleIdx="2" presStyleCnt="5"/>
      <dgm:spPr/>
      <dgm:t>
        <a:bodyPr/>
        <a:lstStyle/>
        <a:p>
          <a:endParaRPr lang="en-CA"/>
        </a:p>
      </dgm:t>
    </dgm:pt>
    <dgm:pt modelId="{FE1993C9-7233-0645-9CAF-1B4E66A3F840}" type="pres">
      <dgm:prSet presAssocID="{6E39FC05-12FD-C84B-82AA-D6E80961676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00D579-ED50-3C44-B0A6-6D80EF5F7647}" type="pres">
      <dgm:prSet presAssocID="{33705740-5A93-F447-BB09-1740CB8C27FF}" presName="sibTrans" presStyleLbl="sibTrans2D1" presStyleIdx="3" presStyleCnt="5"/>
      <dgm:spPr/>
      <dgm:t>
        <a:bodyPr/>
        <a:lstStyle/>
        <a:p>
          <a:endParaRPr lang="en-CA"/>
        </a:p>
      </dgm:t>
    </dgm:pt>
    <dgm:pt modelId="{05A4B5B3-5D42-DC47-A2E6-210256EDE84D}" type="pres">
      <dgm:prSet presAssocID="{33705740-5A93-F447-BB09-1740CB8C27FF}" presName="connectorText" presStyleLbl="sibTrans2D1" presStyleIdx="3" presStyleCnt="5"/>
      <dgm:spPr/>
      <dgm:t>
        <a:bodyPr/>
        <a:lstStyle/>
        <a:p>
          <a:endParaRPr lang="en-CA"/>
        </a:p>
      </dgm:t>
    </dgm:pt>
    <dgm:pt modelId="{DFD4CCA1-DC94-6A45-A628-0725B2945C99}" type="pres">
      <dgm:prSet presAssocID="{4699D8DE-37F0-9B4C-AC21-FEDFD164415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AAB88C7-0ABC-5841-AFC3-B5F978407868}" type="pres">
      <dgm:prSet presAssocID="{175C2741-5E58-7E4A-928F-8FA727C18617}" presName="sibTrans" presStyleLbl="sibTrans2D1" presStyleIdx="4" presStyleCnt="5"/>
      <dgm:spPr/>
      <dgm:t>
        <a:bodyPr/>
        <a:lstStyle/>
        <a:p>
          <a:endParaRPr lang="en-CA"/>
        </a:p>
      </dgm:t>
    </dgm:pt>
    <dgm:pt modelId="{DD85C20B-FBA2-7F4F-A1FD-F1FFF1A31629}" type="pres">
      <dgm:prSet presAssocID="{175C2741-5E58-7E4A-928F-8FA727C18617}" presName="connectorText" presStyleLbl="sibTrans2D1" presStyleIdx="4" presStyleCnt="5"/>
      <dgm:spPr/>
      <dgm:t>
        <a:bodyPr/>
        <a:lstStyle/>
        <a:p>
          <a:endParaRPr lang="en-CA"/>
        </a:p>
      </dgm:t>
    </dgm:pt>
    <dgm:pt modelId="{05E3C157-6173-D049-B072-1680C5656140}" type="pres">
      <dgm:prSet presAssocID="{FAF64854-71B6-7D4C-A910-BEBE3595B39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1B1C167-4022-C347-BF40-6A7482712BC2}" srcId="{3C86E291-D908-F84C-AB9C-39D95148A59E}" destId="{45715F6F-CAC9-1741-B00C-20E890C12767}" srcOrd="2" destOrd="0" parTransId="{CE365E7F-184C-A04B-873F-0387752AFD2D}" sibTransId="{42883BC7-0924-704C-8064-1E20F7F04773}"/>
    <dgm:cxn modelId="{E6345076-D44C-4143-9CF5-EBE48AAA40DC}" srcId="{3C86E291-D908-F84C-AB9C-39D95148A59E}" destId="{6E39FC05-12FD-C84B-82AA-D6E809616763}" srcOrd="3" destOrd="0" parTransId="{19F87F87-17D1-CD41-BDB2-AA8ACC28FE4A}" sibTransId="{33705740-5A93-F447-BB09-1740CB8C27FF}"/>
    <dgm:cxn modelId="{370CCB9E-EF9F-4359-9879-2ECBD37ECBDF}" type="presOf" srcId="{175C2741-5E58-7E4A-928F-8FA727C18617}" destId="{DD85C20B-FBA2-7F4F-A1FD-F1FFF1A31629}" srcOrd="1" destOrd="0" presId="urn:microsoft.com/office/officeart/2005/8/layout/process2"/>
    <dgm:cxn modelId="{1A695A91-2F9B-4709-8F9B-D87D06D86131}" type="presOf" srcId="{D94D408C-F801-874B-9457-8A65E1279535}" destId="{490A2789-F4ED-4A46-8D93-ADFEC803F3D2}" srcOrd="0" destOrd="0" presId="urn:microsoft.com/office/officeart/2005/8/layout/process2"/>
    <dgm:cxn modelId="{2C1CD94E-C380-614E-92FD-467D1A6AC29E}" srcId="{3C86E291-D908-F84C-AB9C-39D95148A59E}" destId="{D94D408C-F801-874B-9457-8A65E1279535}" srcOrd="0" destOrd="0" parTransId="{5BBE08BD-64E7-834D-8A9F-5F73F8B09A33}" sibTransId="{F5ED0CB7-A7C2-ED43-A36F-8C14D3627404}"/>
    <dgm:cxn modelId="{7628026D-F8D4-8E4C-B97D-4BD2A74BB19E}" srcId="{3C86E291-D908-F84C-AB9C-39D95148A59E}" destId="{3E0F1BD1-E59E-FC4B-B3D8-18B24D4ED641}" srcOrd="1" destOrd="0" parTransId="{C1E6EC0D-1AE9-B24D-A49F-AB1AA183AB85}" sibTransId="{ED442BC4-31AE-5B42-9FC6-0BD7B40A776A}"/>
    <dgm:cxn modelId="{6FF8E0B5-94B7-40E0-AAF5-3D0A20B9662C}" type="presOf" srcId="{3E0F1BD1-E59E-FC4B-B3D8-18B24D4ED641}" destId="{FE63E372-DCEA-1746-B88D-D6EE3E6E34C6}" srcOrd="0" destOrd="0" presId="urn:microsoft.com/office/officeart/2005/8/layout/process2"/>
    <dgm:cxn modelId="{21078C61-EAD4-4C4A-94C9-0CDE16F520E4}" type="presOf" srcId="{ED442BC4-31AE-5B42-9FC6-0BD7B40A776A}" destId="{323A1A55-840A-1E48-BE3D-17BCDDC3B844}" srcOrd="1" destOrd="0" presId="urn:microsoft.com/office/officeart/2005/8/layout/process2"/>
    <dgm:cxn modelId="{A08FDEDB-CAC8-40CB-A6D6-CA2094A97F8D}" type="presOf" srcId="{FAF64854-71B6-7D4C-A910-BEBE3595B39A}" destId="{05E3C157-6173-D049-B072-1680C5656140}" srcOrd="0" destOrd="0" presId="urn:microsoft.com/office/officeart/2005/8/layout/process2"/>
    <dgm:cxn modelId="{8626FA90-FD49-4A95-A2DC-43DECA48E61B}" type="presOf" srcId="{F5ED0CB7-A7C2-ED43-A36F-8C14D3627404}" destId="{5024E095-AD78-F040-82B2-7F8952219CC3}" srcOrd="1" destOrd="0" presId="urn:microsoft.com/office/officeart/2005/8/layout/process2"/>
    <dgm:cxn modelId="{FA8A6371-A343-4148-BA02-AA6D87AFFDFB}" srcId="{3C86E291-D908-F84C-AB9C-39D95148A59E}" destId="{FAF64854-71B6-7D4C-A910-BEBE3595B39A}" srcOrd="5" destOrd="0" parTransId="{AB0BA861-0115-E246-B252-2431918F982C}" sibTransId="{E767AC35-946F-564E-B226-E37259C2C28F}"/>
    <dgm:cxn modelId="{74F02DA0-C45F-4320-89EF-DD930C85C9AF}" type="presOf" srcId="{F5ED0CB7-A7C2-ED43-A36F-8C14D3627404}" destId="{5A8F5171-FA2D-4E40-9C94-F5DCBB0BC2C7}" srcOrd="0" destOrd="0" presId="urn:microsoft.com/office/officeart/2005/8/layout/process2"/>
    <dgm:cxn modelId="{942C0FC3-29A0-4168-A80B-1DE645A0DFD1}" type="presOf" srcId="{3C86E291-D908-F84C-AB9C-39D95148A59E}" destId="{0FC8FC73-A0D1-184E-B6D3-6C21CF069286}" srcOrd="0" destOrd="0" presId="urn:microsoft.com/office/officeart/2005/8/layout/process2"/>
    <dgm:cxn modelId="{0A0F890B-A8A6-4F2C-81A6-F51A1B8281CB}" type="presOf" srcId="{33705740-5A93-F447-BB09-1740CB8C27FF}" destId="{05A4B5B3-5D42-DC47-A2E6-210256EDE84D}" srcOrd="1" destOrd="0" presId="urn:microsoft.com/office/officeart/2005/8/layout/process2"/>
    <dgm:cxn modelId="{62252A35-3E1C-452A-9317-1E1E1652D978}" type="presOf" srcId="{4699D8DE-37F0-9B4C-AC21-FEDFD1644155}" destId="{DFD4CCA1-DC94-6A45-A628-0725B2945C99}" srcOrd="0" destOrd="0" presId="urn:microsoft.com/office/officeart/2005/8/layout/process2"/>
    <dgm:cxn modelId="{CDA69B12-D257-4496-AEDA-EE91D3EA3E60}" type="presOf" srcId="{ED442BC4-31AE-5B42-9FC6-0BD7B40A776A}" destId="{4B4144D5-0204-1F4B-BA3D-3DE61899A7D0}" srcOrd="0" destOrd="0" presId="urn:microsoft.com/office/officeart/2005/8/layout/process2"/>
    <dgm:cxn modelId="{0E951C6E-96D3-4B26-8D65-1EE7AEB8DE17}" type="presOf" srcId="{42883BC7-0924-704C-8064-1E20F7F04773}" destId="{ECEC40EB-76D2-274F-A804-07E48B52DCF6}" srcOrd="0" destOrd="0" presId="urn:microsoft.com/office/officeart/2005/8/layout/process2"/>
    <dgm:cxn modelId="{6222C49F-EA47-4133-80B6-47939981C43F}" type="presOf" srcId="{6E39FC05-12FD-C84B-82AA-D6E809616763}" destId="{FE1993C9-7233-0645-9CAF-1B4E66A3F840}" srcOrd="0" destOrd="0" presId="urn:microsoft.com/office/officeart/2005/8/layout/process2"/>
    <dgm:cxn modelId="{AFD4D2B4-29C3-854F-8967-B63D14AB59AB}" srcId="{3C86E291-D908-F84C-AB9C-39D95148A59E}" destId="{4699D8DE-37F0-9B4C-AC21-FEDFD1644155}" srcOrd="4" destOrd="0" parTransId="{B18D1D85-F3D5-3948-A093-32CE0D5D48AA}" sibTransId="{175C2741-5E58-7E4A-928F-8FA727C18617}"/>
    <dgm:cxn modelId="{4EA7EEC9-E1A5-4544-A874-6652BEA68280}" type="presOf" srcId="{33705740-5A93-F447-BB09-1740CB8C27FF}" destId="{0000D579-ED50-3C44-B0A6-6D80EF5F7647}" srcOrd="0" destOrd="0" presId="urn:microsoft.com/office/officeart/2005/8/layout/process2"/>
    <dgm:cxn modelId="{D83A1819-E99B-4762-A585-72B1C5582914}" type="presOf" srcId="{42883BC7-0924-704C-8064-1E20F7F04773}" destId="{49C05E2C-E386-E044-97E4-7215B80003BC}" srcOrd="1" destOrd="0" presId="urn:microsoft.com/office/officeart/2005/8/layout/process2"/>
    <dgm:cxn modelId="{0993B1AC-47B1-406E-A765-24426ABF591D}" type="presOf" srcId="{45715F6F-CAC9-1741-B00C-20E890C12767}" destId="{0A3B6D42-AA93-834E-B52D-01F2302734FE}" srcOrd="0" destOrd="0" presId="urn:microsoft.com/office/officeart/2005/8/layout/process2"/>
    <dgm:cxn modelId="{AC97712F-1867-4EC4-84A2-F76A5FA22822}" type="presOf" srcId="{175C2741-5E58-7E4A-928F-8FA727C18617}" destId="{BAAB88C7-0ABC-5841-AFC3-B5F978407868}" srcOrd="0" destOrd="0" presId="urn:microsoft.com/office/officeart/2005/8/layout/process2"/>
    <dgm:cxn modelId="{F30F4B17-8A7D-4154-B7E5-4CA489147DF8}" type="presParOf" srcId="{0FC8FC73-A0D1-184E-B6D3-6C21CF069286}" destId="{490A2789-F4ED-4A46-8D93-ADFEC803F3D2}" srcOrd="0" destOrd="0" presId="urn:microsoft.com/office/officeart/2005/8/layout/process2"/>
    <dgm:cxn modelId="{F00E5785-354D-42B7-BAC7-FF3C056FC4EB}" type="presParOf" srcId="{0FC8FC73-A0D1-184E-B6D3-6C21CF069286}" destId="{5A8F5171-FA2D-4E40-9C94-F5DCBB0BC2C7}" srcOrd="1" destOrd="0" presId="urn:microsoft.com/office/officeart/2005/8/layout/process2"/>
    <dgm:cxn modelId="{D3EF9E06-FB5D-4D58-820E-3F7AEA957919}" type="presParOf" srcId="{5A8F5171-FA2D-4E40-9C94-F5DCBB0BC2C7}" destId="{5024E095-AD78-F040-82B2-7F8952219CC3}" srcOrd="0" destOrd="0" presId="urn:microsoft.com/office/officeart/2005/8/layout/process2"/>
    <dgm:cxn modelId="{C53F10FF-ED1A-40BC-96E3-E553BC74A8DE}" type="presParOf" srcId="{0FC8FC73-A0D1-184E-B6D3-6C21CF069286}" destId="{FE63E372-DCEA-1746-B88D-D6EE3E6E34C6}" srcOrd="2" destOrd="0" presId="urn:microsoft.com/office/officeart/2005/8/layout/process2"/>
    <dgm:cxn modelId="{F717FBCC-EC38-42F4-BCF3-805EF5304BEE}" type="presParOf" srcId="{0FC8FC73-A0D1-184E-B6D3-6C21CF069286}" destId="{4B4144D5-0204-1F4B-BA3D-3DE61899A7D0}" srcOrd="3" destOrd="0" presId="urn:microsoft.com/office/officeart/2005/8/layout/process2"/>
    <dgm:cxn modelId="{7769AD10-6E69-4DC5-812D-159A86D53852}" type="presParOf" srcId="{4B4144D5-0204-1F4B-BA3D-3DE61899A7D0}" destId="{323A1A55-840A-1E48-BE3D-17BCDDC3B844}" srcOrd="0" destOrd="0" presId="urn:microsoft.com/office/officeart/2005/8/layout/process2"/>
    <dgm:cxn modelId="{401A0D27-16C9-43D2-A523-73AF8BCC8D24}" type="presParOf" srcId="{0FC8FC73-A0D1-184E-B6D3-6C21CF069286}" destId="{0A3B6D42-AA93-834E-B52D-01F2302734FE}" srcOrd="4" destOrd="0" presId="urn:microsoft.com/office/officeart/2005/8/layout/process2"/>
    <dgm:cxn modelId="{D83A4965-81D1-4E39-8182-8F527EF29120}" type="presParOf" srcId="{0FC8FC73-A0D1-184E-B6D3-6C21CF069286}" destId="{ECEC40EB-76D2-274F-A804-07E48B52DCF6}" srcOrd="5" destOrd="0" presId="urn:microsoft.com/office/officeart/2005/8/layout/process2"/>
    <dgm:cxn modelId="{C99FAF14-961C-4210-82F0-5C5633EF9C71}" type="presParOf" srcId="{ECEC40EB-76D2-274F-A804-07E48B52DCF6}" destId="{49C05E2C-E386-E044-97E4-7215B80003BC}" srcOrd="0" destOrd="0" presId="urn:microsoft.com/office/officeart/2005/8/layout/process2"/>
    <dgm:cxn modelId="{1BE9FF01-16A6-4248-8D4C-425F2A0BBA14}" type="presParOf" srcId="{0FC8FC73-A0D1-184E-B6D3-6C21CF069286}" destId="{FE1993C9-7233-0645-9CAF-1B4E66A3F840}" srcOrd="6" destOrd="0" presId="urn:microsoft.com/office/officeart/2005/8/layout/process2"/>
    <dgm:cxn modelId="{D074FA17-FF90-4C8C-96C3-8AB326EFEB0D}" type="presParOf" srcId="{0FC8FC73-A0D1-184E-B6D3-6C21CF069286}" destId="{0000D579-ED50-3C44-B0A6-6D80EF5F7647}" srcOrd="7" destOrd="0" presId="urn:microsoft.com/office/officeart/2005/8/layout/process2"/>
    <dgm:cxn modelId="{05282A91-2169-4383-9580-E5A0A4ECC077}" type="presParOf" srcId="{0000D579-ED50-3C44-B0A6-6D80EF5F7647}" destId="{05A4B5B3-5D42-DC47-A2E6-210256EDE84D}" srcOrd="0" destOrd="0" presId="urn:microsoft.com/office/officeart/2005/8/layout/process2"/>
    <dgm:cxn modelId="{6FEEB4DF-F338-440C-82EA-C4729A8C7E7E}" type="presParOf" srcId="{0FC8FC73-A0D1-184E-B6D3-6C21CF069286}" destId="{DFD4CCA1-DC94-6A45-A628-0725B2945C99}" srcOrd="8" destOrd="0" presId="urn:microsoft.com/office/officeart/2005/8/layout/process2"/>
    <dgm:cxn modelId="{038B94C3-5608-4950-A844-BC0C8C2ED769}" type="presParOf" srcId="{0FC8FC73-A0D1-184E-B6D3-6C21CF069286}" destId="{BAAB88C7-0ABC-5841-AFC3-B5F978407868}" srcOrd="9" destOrd="0" presId="urn:microsoft.com/office/officeart/2005/8/layout/process2"/>
    <dgm:cxn modelId="{554EBEBC-53C9-4E49-AD02-4CE26E27549B}" type="presParOf" srcId="{BAAB88C7-0ABC-5841-AFC3-B5F978407868}" destId="{DD85C20B-FBA2-7F4F-A1FD-F1FFF1A31629}" srcOrd="0" destOrd="0" presId="urn:microsoft.com/office/officeart/2005/8/layout/process2"/>
    <dgm:cxn modelId="{5B06044B-E168-43B0-9FF0-909092280E77}" type="presParOf" srcId="{0FC8FC73-A0D1-184E-B6D3-6C21CF069286}" destId="{05E3C157-6173-D049-B072-1680C5656140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A2789-F4ED-4A46-8D93-ADFEC803F3D2}">
      <dsp:nvSpPr>
        <dsp:cNvPr id="0" name=""/>
        <dsp:cNvSpPr/>
      </dsp:nvSpPr>
      <dsp:spPr>
        <a:xfrm>
          <a:off x="1808180" y="2031"/>
          <a:ext cx="1870039" cy="602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Initiation</a:t>
          </a:r>
          <a:endParaRPr lang="en-US" sz="1800" kern="1200" dirty="0"/>
        </a:p>
      </dsp:txBody>
      <dsp:txXfrm>
        <a:off x="1825813" y="19664"/>
        <a:ext cx="1834773" cy="566758"/>
      </dsp:txXfrm>
    </dsp:sp>
    <dsp:sp modelId="{5A8F5171-FA2D-4E40-9C94-F5DCBB0BC2C7}">
      <dsp:nvSpPr>
        <dsp:cNvPr id="0" name=""/>
        <dsp:cNvSpPr/>
      </dsp:nvSpPr>
      <dsp:spPr>
        <a:xfrm rot="5400000">
          <a:off x="2630320" y="619107"/>
          <a:ext cx="225759" cy="27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2661926" y="641683"/>
        <a:ext cx="162547" cy="158031"/>
      </dsp:txXfrm>
    </dsp:sp>
    <dsp:sp modelId="{FE63E372-DCEA-1746-B88D-D6EE3E6E34C6}">
      <dsp:nvSpPr>
        <dsp:cNvPr id="0" name=""/>
        <dsp:cNvSpPr/>
      </dsp:nvSpPr>
      <dsp:spPr>
        <a:xfrm>
          <a:off x="1808180" y="905069"/>
          <a:ext cx="1870039" cy="602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wait list</a:t>
          </a:r>
          <a:endParaRPr lang="en-US" sz="1800" kern="1200" dirty="0"/>
        </a:p>
      </dsp:txBody>
      <dsp:txXfrm>
        <a:off x="1825813" y="922702"/>
        <a:ext cx="1834773" cy="566758"/>
      </dsp:txXfrm>
    </dsp:sp>
    <dsp:sp modelId="{4B4144D5-0204-1F4B-BA3D-3DE61899A7D0}">
      <dsp:nvSpPr>
        <dsp:cNvPr id="0" name=""/>
        <dsp:cNvSpPr/>
      </dsp:nvSpPr>
      <dsp:spPr>
        <a:xfrm rot="5400000">
          <a:off x="2630320" y="1522144"/>
          <a:ext cx="225759" cy="27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2661926" y="1544720"/>
        <a:ext cx="162547" cy="158031"/>
      </dsp:txXfrm>
    </dsp:sp>
    <dsp:sp modelId="{0A3B6D42-AA93-834E-B52D-01F2302734FE}">
      <dsp:nvSpPr>
        <dsp:cNvPr id="0" name=""/>
        <dsp:cNvSpPr/>
      </dsp:nvSpPr>
      <dsp:spPr>
        <a:xfrm>
          <a:off x="1808180" y="1808106"/>
          <a:ext cx="1870039" cy="602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initial assessment</a:t>
          </a:r>
          <a:endParaRPr lang="en-US" sz="1800" kern="1200" dirty="0"/>
        </a:p>
      </dsp:txBody>
      <dsp:txXfrm>
        <a:off x="1825813" y="1825739"/>
        <a:ext cx="1834773" cy="566758"/>
      </dsp:txXfrm>
    </dsp:sp>
    <dsp:sp modelId="{ECEC40EB-76D2-274F-A804-07E48B52DCF6}">
      <dsp:nvSpPr>
        <dsp:cNvPr id="0" name=""/>
        <dsp:cNvSpPr/>
      </dsp:nvSpPr>
      <dsp:spPr>
        <a:xfrm rot="5400000">
          <a:off x="2630320" y="2425181"/>
          <a:ext cx="225759" cy="27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2661926" y="2447757"/>
        <a:ext cx="162547" cy="158031"/>
      </dsp:txXfrm>
    </dsp:sp>
    <dsp:sp modelId="{FE1993C9-7233-0645-9CAF-1B4E66A3F840}">
      <dsp:nvSpPr>
        <dsp:cNvPr id="0" name=""/>
        <dsp:cNvSpPr/>
      </dsp:nvSpPr>
      <dsp:spPr>
        <a:xfrm>
          <a:off x="1808180" y="2711143"/>
          <a:ext cx="1870039" cy="602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program start</a:t>
          </a:r>
          <a:endParaRPr lang="en-US" sz="1800" kern="1200" dirty="0"/>
        </a:p>
      </dsp:txBody>
      <dsp:txXfrm>
        <a:off x="1825813" y="2728776"/>
        <a:ext cx="1834773" cy="566758"/>
      </dsp:txXfrm>
    </dsp:sp>
    <dsp:sp modelId="{0000D579-ED50-3C44-B0A6-6D80EF5F7647}">
      <dsp:nvSpPr>
        <dsp:cNvPr id="0" name=""/>
        <dsp:cNvSpPr/>
      </dsp:nvSpPr>
      <dsp:spPr>
        <a:xfrm rot="5400000">
          <a:off x="2630320" y="3328219"/>
          <a:ext cx="225759" cy="27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2661926" y="3350795"/>
        <a:ext cx="162547" cy="158031"/>
      </dsp:txXfrm>
    </dsp:sp>
    <dsp:sp modelId="{DFD4CCA1-DC94-6A45-A628-0725B2945C99}">
      <dsp:nvSpPr>
        <dsp:cNvPr id="0" name=""/>
        <dsp:cNvSpPr/>
      </dsp:nvSpPr>
      <dsp:spPr>
        <a:xfrm>
          <a:off x="1808180" y="3614181"/>
          <a:ext cx="1870039" cy="602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Program</a:t>
          </a:r>
          <a:endParaRPr lang="en-US" sz="1800" kern="1200" dirty="0"/>
        </a:p>
      </dsp:txBody>
      <dsp:txXfrm>
        <a:off x="1825813" y="3631814"/>
        <a:ext cx="1834773" cy="566758"/>
      </dsp:txXfrm>
    </dsp:sp>
    <dsp:sp modelId="{BAAB88C7-0ABC-5841-AFC3-B5F978407868}">
      <dsp:nvSpPr>
        <dsp:cNvPr id="0" name=""/>
        <dsp:cNvSpPr/>
      </dsp:nvSpPr>
      <dsp:spPr>
        <a:xfrm rot="5400000">
          <a:off x="2630320" y="4231256"/>
          <a:ext cx="225759" cy="27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2661926" y="4253832"/>
        <a:ext cx="162547" cy="158031"/>
      </dsp:txXfrm>
    </dsp:sp>
    <dsp:sp modelId="{05E3C157-6173-D049-B072-1680C5656140}">
      <dsp:nvSpPr>
        <dsp:cNvPr id="0" name=""/>
        <dsp:cNvSpPr/>
      </dsp:nvSpPr>
      <dsp:spPr>
        <a:xfrm>
          <a:off x="1808180" y="4517218"/>
          <a:ext cx="1870039" cy="602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Aftercare</a:t>
          </a:r>
          <a:endParaRPr lang="en-US" sz="1800" kern="1200" dirty="0"/>
        </a:p>
      </dsp:txBody>
      <dsp:txXfrm>
        <a:off x="1825813" y="4534851"/>
        <a:ext cx="1834773" cy="566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551E7-EC10-45C1-9AFF-64B09488D3B1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266B-07C4-4149-8787-54DB0CD1A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1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Approx</a:t>
            </a:r>
            <a:r>
              <a:rPr lang="en-CA" dirty="0" smtClean="0"/>
              <a:t> 40% children, youth, young adults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266B-07C4-4149-8787-54DB0CD1AD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Examples</a:t>
            </a:r>
            <a:r>
              <a:rPr lang="en-CA" baseline="0" dirty="0" smtClean="0"/>
              <a:t> of drug-specific screening tools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266B-07C4-4149-8787-54DB0CD1AD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4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6856810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6953251" y="762000"/>
            <a:ext cx="2193131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/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E4E7-A5EA-4C49-9A4F-C234A8047838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9B7F-208A-402B-AAFD-DE04620904BA}" type="slidenum">
              <a:rPr lang="en-US">
                <a:solidFill>
                  <a:srgbClr val="40BA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8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2CFC-FC7A-4ADE-8B63-A49D4DB6459F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8BCC-CD1F-416D-BD38-D0F3E9B2EA51}" type="slidenum">
              <a:rPr lang="en-US">
                <a:solidFill>
                  <a:srgbClr val="40BA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2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B312-211E-4D77-977F-0D2C2271CE7E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F86C-EE84-4365-8C49-1869997F7E3C}" type="slidenum">
              <a:rPr lang="en-US">
                <a:solidFill>
                  <a:srgbClr val="40BA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3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E49B-657D-4659-8737-254AB65E4DCE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664A-D015-4972-85D3-35CFDB18CA71}" type="slidenum">
              <a:rPr lang="en-US">
                <a:solidFill>
                  <a:srgbClr val="40BA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5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/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81CB-2A25-4B6D-9133-9E215AEAB48D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5C39D-8D50-4EF9-9F78-3903B54ECF31}" type="slidenum">
              <a:rPr lang="en-US">
                <a:solidFill>
                  <a:srgbClr val="40BA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790C-F79E-4874-879C-E002C1B64C09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04F4-8E9E-4385-A556-BF46430EC5A8}" type="slidenum">
              <a:rPr lang="en-US">
                <a:solidFill>
                  <a:srgbClr val="40BA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E95F-DCAF-4159-ADF8-57CA84DA3C4B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8FF7-B79B-462B-A107-EF0A08D56EB1}" type="slidenum">
              <a:rPr lang="en-US">
                <a:solidFill>
                  <a:srgbClr val="40BA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2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2125-F960-4F4E-89A6-34F39136D6EC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2BB4-9E3D-4D93-A850-325574ECF94D}" type="slidenum">
              <a:rPr lang="en-US">
                <a:solidFill>
                  <a:srgbClr val="40BA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7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430A-9BBC-43AF-A264-668554AEFF62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D351-CBE3-42EE-AA04-3F6451DEBE95}" type="slidenum">
              <a:rPr lang="en-US">
                <a:solidFill>
                  <a:srgbClr val="40BA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1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/>
          <a:lstStyle>
            <a:lvl1pPr>
              <a:defRPr sz="24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7ED3-9301-47F8-96C9-9A45136AD6CD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7AFE-5DB6-4FB0-A789-57A1093FB243}" type="slidenum">
              <a:rPr lang="en-US">
                <a:solidFill>
                  <a:srgbClr val="40BA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0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/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008C-6EB2-4FCA-BAB0-37AD24E53749}" type="datetimeFigureOut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137" y="6356351"/>
            <a:ext cx="4433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2451-73A7-4C64-898B-31604E111C9A}" type="slidenum">
              <a:rPr lang="en-US">
                <a:solidFill>
                  <a:srgbClr val="40BAD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2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6"/>
            <a:ext cx="2582466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310" y="1123951"/>
            <a:ext cx="2210990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23" y="758826"/>
            <a:ext cx="288131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01554" y="863601"/>
            <a:ext cx="54864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45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fld id="{06789DCC-8D64-4638-8E63-A8BE1FFA1E6E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900">
                <a:defRPr/>
              </a:pPr>
              <a:t>7/4/2016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553" y="6356351"/>
            <a:ext cx="4433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997" y="6356351"/>
            <a:ext cx="1147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defTabSz="342900">
              <a:defRPr/>
            </a:pPr>
            <a:fld id="{24A99251-C79F-4248-A758-A1B283FB8B74}" type="slidenum">
              <a:rPr lang="en-US" smtClean="0">
                <a:solidFill>
                  <a:srgbClr val="40BAD2"/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3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-45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36922" indent="-136922" algn="l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1500" kern="1200">
          <a:solidFill>
            <a:srgbClr val="595959"/>
          </a:solidFill>
          <a:latin typeface="+mn-lt"/>
          <a:ea typeface="+mn-ea"/>
          <a:cs typeface="+mn-cs"/>
        </a:defRPr>
      </a:lvl1pPr>
      <a:lvl2pPr marL="514350" indent="-136922" algn="l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857250" indent="-136922" algn="l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sz="1200" kern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36922" algn="l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sz="1050" kern="120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36922" algn="l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sz="1050" kern="120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Demonstration projects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Cam Wild and David Hodgins</a:t>
            </a:r>
            <a:br>
              <a:rPr lang="en-CA" dirty="0" smtClean="0"/>
            </a:br>
            <a:r>
              <a:rPr lang="en-CA" dirty="0" smtClean="0"/>
              <a:t>June 23,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41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Promoting Awareness of Motivational Incentives (PAMI)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45000"/>
              </a:spcBef>
              <a:buFontTx/>
              <a:buChar char="•"/>
              <a:defRPr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ct val="45000"/>
              </a:spcBef>
              <a:buFontTx/>
              <a:buChar char="•"/>
              <a:defRPr/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ct val="45000"/>
              </a:spcBef>
              <a:buFontTx/>
              <a:buChar char="•"/>
              <a:defRPr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ct val="45000"/>
              </a:spcBef>
              <a:buFontTx/>
              <a:buChar char="•"/>
              <a:defRPr/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ct val="45000"/>
              </a:spcBef>
              <a:buFontTx/>
              <a:buChar char="•"/>
              <a:defRPr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ct val="45000"/>
              </a:spcBef>
              <a:buFontTx/>
              <a:buChar char="•"/>
              <a:defRPr/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ct val="45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Motivational </a:t>
            </a:r>
            <a:r>
              <a:rPr lang="en-US" sz="2000" dirty="0">
                <a:solidFill>
                  <a:schemeClr val="tx1"/>
                </a:solidFill>
              </a:rPr>
              <a:t>Incentives Awareness Video</a:t>
            </a:r>
          </a:p>
          <a:p>
            <a:pPr marL="342900" indent="-342900">
              <a:spcBef>
                <a:spcPct val="45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PowerPoint presentations for clinicians and policy makers</a:t>
            </a:r>
          </a:p>
          <a:p>
            <a:pPr marL="342900" indent="-342900">
              <a:spcBef>
                <a:spcPct val="45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Toolkit (activities, sample materials, etc.)</a:t>
            </a:r>
          </a:p>
          <a:p>
            <a:pPr marL="342900" indent="-342900">
              <a:spcBef>
                <a:spcPct val="45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Resources (bibliography, articles, FAQ, etc.)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pami_brochure_cov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762000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2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300" b="1" dirty="0" smtClean="0"/>
              <a:t>First Meeting Discussion</a:t>
            </a:r>
            <a:endParaRPr lang="en-CA" sz="23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022980"/>
              </p:ext>
            </p:extLst>
          </p:nvPr>
        </p:nvGraphicFramePr>
        <p:xfrm>
          <a:off x="2901950" y="863600"/>
          <a:ext cx="54864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19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b="1" dirty="0" smtClean="0"/>
              <a:t>Potential Sites</a:t>
            </a:r>
            <a:endParaRPr lang="en-US" sz="2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Henwood</a:t>
            </a:r>
            <a:endParaRPr lang="en-US" sz="2000" dirty="0" smtClean="0"/>
          </a:p>
          <a:p>
            <a:r>
              <a:rPr lang="en-US" sz="2000" dirty="0" smtClean="0"/>
              <a:t>Fresh Start</a:t>
            </a:r>
          </a:p>
          <a:p>
            <a:r>
              <a:rPr lang="en-US" sz="2000" dirty="0" err="1" smtClean="0"/>
              <a:t>Aventa</a:t>
            </a:r>
            <a:endParaRPr lang="en-US" sz="2000" dirty="0" smtClean="0"/>
          </a:p>
          <a:p>
            <a:r>
              <a:rPr lang="en-US" sz="2000" dirty="0" smtClean="0"/>
              <a:t>Opioid Dependence Program</a:t>
            </a:r>
          </a:p>
          <a:p>
            <a:r>
              <a:rPr lang="en-US" sz="2000" dirty="0" smtClean="0"/>
              <a:t>Foothills Addiction Centre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430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1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000" dirty="0" smtClean="0"/>
              <a:t>Motivating client engagement in SM treatment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b="1" dirty="0" smtClean="0"/>
              <a:t>Phase </a:t>
            </a:r>
            <a:r>
              <a:rPr lang="en-CA" sz="1800" b="1" dirty="0"/>
              <a:t>2</a:t>
            </a:r>
            <a:r>
              <a:rPr lang="en-CA" sz="1800" dirty="0"/>
              <a:t> (2017-2018</a:t>
            </a:r>
            <a:r>
              <a:rPr lang="en-CA" sz="1800" dirty="0" smtClean="0"/>
              <a:t>): open </a:t>
            </a:r>
            <a:r>
              <a:rPr lang="en-CA" sz="1800" dirty="0"/>
              <a:t>label prospective trial of the adapted protocols with new program admissions.  </a:t>
            </a:r>
            <a:endParaRPr lang="en-CA" sz="1800" dirty="0" smtClean="0"/>
          </a:p>
          <a:p>
            <a:r>
              <a:rPr lang="en-CA" sz="1800" dirty="0" smtClean="0"/>
              <a:t>A </a:t>
            </a:r>
            <a:r>
              <a:rPr lang="en-CA" sz="1800" dirty="0"/>
              <a:t>separate trial will be conducted with each treatment site, allowing for staggered start times, and participant accrual over a 6 month period.  </a:t>
            </a:r>
            <a:endParaRPr lang="en-CA" sz="1800" dirty="0" smtClean="0"/>
          </a:p>
          <a:p>
            <a:r>
              <a:rPr lang="en-CA" sz="1800" dirty="0" smtClean="0"/>
              <a:t>Participating </a:t>
            </a:r>
            <a:r>
              <a:rPr lang="en-CA" sz="1800" dirty="0"/>
              <a:t>programs will be provided with support from Prairie Node research nurses/clinical liaisons, tablets to facilitate efficient data collection, as well as a CM reinforcement budget.  </a:t>
            </a:r>
            <a:endParaRPr lang="en-CA" sz="1800" dirty="0" smtClean="0"/>
          </a:p>
          <a:p>
            <a:r>
              <a:rPr lang="en-CA" sz="1800" dirty="0" smtClean="0"/>
              <a:t>Results used </a:t>
            </a:r>
            <a:r>
              <a:rPr lang="en-CA" sz="1800" dirty="0"/>
              <a:t>to further refine the training, supervision, and treatment models as well as refinement of training materials.  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2122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6014466" cy="3255264"/>
          </a:xfrm>
        </p:spPr>
        <p:txBody>
          <a:bodyPr/>
          <a:lstStyle/>
          <a:p>
            <a:r>
              <a:rPr lang="en-CA" sz="2800" b="1" dirty="0" smtClean="0"/>
              <a:t>Demonstration project 2</a:t>
            </a:r>
            <a:endParaRPr lang="en-CA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Cam Wild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59340"/>
            <a:ext cx="1295400" cy="52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354"/>
            <a:ext cx="2590800" cy="55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785872"/>
            <a:ext cx="4719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/>
              <a:t> </a:t>
            </a:r>
            <a:r>
              <a:rPr lang="en-CA" sz="6000" b="1" dirty="0" smtClean="0"/>
              <a:t>                 </a:t>
            </a:r>
            <a:r>
              <a:rPr lang="en-CA" sz="4800" b="1" dirty="0" smtClean="0"/>
              <a:t>|</a:t>
            </a:r>
            <a:r>
              <a:rPr lang="en-CA" sz="6000" b="1" dirty="0" smtClean="0"/>
              <a:t> </a:t>
            </a:r>
            <a:r>
              <a:rPr lang="en-CA" sz="3200" dirty="0" smtClean="0"/>
              <a:t>Prairies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1154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2</a:t>
            </a:r>
            <a:br>
              <a:rPr lang="en-US" sz="2300" b="1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CA" sz="2000" dirty="0"/>
              <a:t>B</a:t>
            </a:r>
            <a:r>
              <a:rPr lang="en-CA" sz="2000" dirty="0" smtClean="0"/>
              <a:t>uilding online capacity </a:t>
            </a:r>
            <a:r>
              <a:rPr lang="en-CA" sz="2000" dirty="0"/>
              <a:t>for community-based SM screening and brief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14400"/>
            <a:ext cx="5486400" cy="5121275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Objective</a:t>
            </a:r>
          </a:p>
          <a:p>
            <a:pPr marL="0" indent="0">
              <a:buNone/>
            </a:pPr>
            <a:r>
              <a:rPr lang="en-CA" dirty="0"/>
              <a:t>D</a:t>
            </a:r>
            <a:r>
              <a:rPr lang="en-CA" dirty="0" smtClean="0"/>
              <a:t>evelop </a:t>
            </a:r>
            <a:r>
              <a:rPr lang="en-CA" dirty="0"/>
              <a:t>an online screening, self-management, and referral to treatment (SSMRT) </a:t>
            </a:r>
            <a:r>
              <a:rPr lang="en-CA" dirty="0" smtClean="0"/>
              <a:t>platform for </a:t>
            </a:r>
            <a:r>
              <a:rPr lang="en-CA" dirty="0"/>
              <a:t>SM among </a:t>
            </a:r>
            <a:r>
              <a:rPr lang="en-CA" dirty="0" smtClean="0"/>
              <a:t>youth/young adults.</a:t>
            </a:r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 smtClean="0"/>
              <a:t>What’s the concept?</a:t>
            </a:r>
          </a:p>
          <a:p>
            <a:pPr marL="0" indent="0">
              <a:buNone/>
            </a:pPr>
            <a:r>
              <a:rPr lang="en-CA" dirty="0" smtClean="0"/>
              <a:t>Based on community-based screening, brief intervention, and referral to treatment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30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000" dirty="0" smtClean="0"/>
              <a:t>Target populations for community-based brief alcohol interventions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553" y="863601"/>
            <a:ext cx="5486400" cy="569912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CA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Physician-led services are needed but are not always necessary for these target populations, </a:t>
            </a:r>
            <a:r>
              <a:rPr lang="en-CA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especially at moderate levels of problem severity.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developmentally, </a:t>
            </a: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substance misuse 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typically increases rapidly during adolescence and peaks in young adulthood.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order to maximize population impact, </a:t>
            </a: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 strategies should ideally 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</a:t>
            </a: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younger people.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Brief </a:t>
            </a:r>
            <a:r>
              <a:rPr lang="en-CA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self-help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interventions have proven in </a:t>
            </a: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large body of RCTs to 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helpful in reducing alcohol </a:t>
            </a: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misuse.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CA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fontAlgn="auto">
              <a:spcAft>
                <a:spcPts val="0"/>
              </a:spcAft>
              <a:defRPr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One intervention approach:</a:t>
            </a:r>
            <a:br>
              <a:rPr lang="en-CA" sz="2000" dirty="0" smtClean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 smtClean="0"/>
              <a:t>Personalized assessment feedback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146" y="1054793"/>
            <a:ext cx="5486400" cy="5121275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CA" sz="2000" dirty="0" smtClean="0"/>
              <a:t>Designed for drinkers in the general population with low-moderate alcohol problems.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CA" sz="2000" dirty="0" smtClean="0"/>
              <a:t>Takes advantage of their preference to manage ‘on their own’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CA" sz="2000" dirty="0" smtClean="0"/>
              <a:t>Targets alcohol-related norm </a:t>
            </a:r>
            <a:r>
              <a:rPr lang="en-CA" sz="2000" dirty="0"/>
              <a:t>misperceptions</a:t>
            </a:r>
          </a:p>
          <a:p>
            <a:pPr marL="274320" lvl="1" indent="-274320" fontAlgn="auto">
              <a:spcAft>
                <a:spcPts val="0"/>
              </a:spcAft>
              <a:buSzPct val="85000"/>
              <a:buFont typeface="Wingdings" pitchFamily="2" charset="2"/>
              <a:buChar char="§"/>
              <a:defRPr/>
            </a:pPr>
            <a:r>
              <a:rPr lang="en-CA" sz="2000" dirty="0"/>
              <a:t>Provides customized feedback, based on demographics and self-reported alcohol behaviours</a:t>
            </a:r>
          </a:p>
          <a:p>
            <a:pPr marL="274320" lvl="1" indent="-274320" fontAlgn="auto">
              <a:spcAft>
                <a:spcPts val="0"/>
              </a:spcAft>
              <a:buSzPct val="85000"/>
              <a:buFont typeface="Wingdings" pitchFamily="2" charset="2"/>
              <a:buChar char="§"/>
              <a:defRPr/>
            </a:pPr>
            <a:r>
              <a:rPr lang="en-CA" sz="2000" dirty="0" smtClean="0"/>
              <a:t>Large market for this approach.  In previous population-based </a:t>
            </a:r>
            <a:r>
              <a:rPr lang="en-CA" sz="2000" dirty="0"/>
              <a:t>research we found </a:t>
            </a:r>
            <a:r>
              <a:rPr lang="en-CA" sz="2000" dirty="0" smtClean="0"/>
              <a:t>~70</a:t>
            </a:r>
            <a:r>
              <a:rPr lang="en-CA" sz="2000" dirty="0"/>
              <a:t>% of problem drinkers expressed interest in receiving self-help materials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176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PAF pamphlet (production cost = $1)</a:t>
            </a:r>
            <a:endParaRPr lang="en-CA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1593" y="571500"/>
            <a:ext cx="5536406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20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PAF pamphlet (production cost = $1)</a:t>
            </a:r>
            <a:endParaRPr lang="en-C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913" y="515735"/>
            <a:ext cx="5493544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694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300" b="1" dirty="0" smtClean="0"/>
              <a:t>Locating CRISM demo projects</a:t>
            </a:r>
            <a:br>
              <a:rPr lang="en-CA" sz="2300" b="1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The population health pyramid can help us think clearly about how to respond to service gaps</a:t>
            </a:r>
            <a:endParaRPr lang="en-CA" sz="2000" dirty="0"/>
          </a:p>
        </p:txBody>
      </p:sp>
      <p:sp>
        <p:nvSpPr>
          <p:cNvPr id="4" name="Isosceles Triangle 3"/>
          <p:cNvSpPr/>
          <p:nvPr/>
        </p:nvSpPr>
        <p:spPr>
          <a:xfrm>
            <a:off x="3588544" y="747714"/>
            <a:ext cx="4107656" cy="535463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5140326"/>
            <a:ext cx="3352800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66023" y="4105276"/>
            <a:ext cx="2568178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5357" y="3128963"/>
            <a:ext cx="1813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8256" y="2205038"/>
            <a:ext cx="1134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4529178" y="5416550"/>
            <a:ext cx="2215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2000" dirty="0"/>
              <a:t>Healthy population</a:t>
            </a:r>
          </a:p>
        </p:txBody>
      </p:sp>
      <p:sp>
        <p:nvSpPr>
          <p:cNvPr id="12297" name="TextBox 15"/>
          <p:cNvSpPr txBox="1">
            <a:spLocks noChangeArrowheads="1"/>
          </p:cNvSpPr>
          <p:nvPr/>
        </p:nvSpPr>
        <p:spPr bwMode="auto">
          <a:xfrm>
            <a:off x="4763691" y="4471988"/>
            <a:ext cx="16161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1200"/>
              <a:t>Exposed to risk factors</a:t>
            </a:r>
          </a:p>
        </p:txBody>
      </p:sp>
      <p:sp>
        <p:nvSpPr>
          <p:cNvPr id="12298" name="TextBox 16"/>
          <p:cNvSpPr txBox="1">
            <a:spLocks noChangeArrowheads="1"/>
          </p:cNvSpPr>
          <p:nvPr/>
        </p:nvSpPr>
        <p:spPr bwMode="auto">
          <a:xfrm>
            <a:off x="4903843" y="3219451"/>
            <a:ext cx="1515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/>
              <a:t>Meet screening </a:t>
            </a:r>
          </a:p>
          <a:p>
            <a:pPr algn="ctr" eaLnBrk="1" hangingPunct="1"/>
            <a:r>
              <a:rPr lang="en-CA" altLang="en-US" sz="1200"/>
              <a:t>criteria for problems/</a:t>
            </a:r>
          </a:p>
          <a:p>
            <a:pPr algn="ctr" eaLnBrk="1" hangingPunct="1"/>
            <a:r>
              <a:rPr lang="en-CA" altLang="en-US" sz="1200"/>
              <a:t>dependence</a:t>
            </a:r>
          </a:p>
        </p:txBody>
      </p:sp>
      <p:sp>
        <p:nvSpPr>
          <p:cNvPr id="12299" name="TextBox 17"/>
          <p:cNvSpPr txBox="1">
            <a:spLocks noChangeArrowheads="1"/>
          </p:cNvSpPr>
          <p:nvPr/>
        </p:nvSpPr>
        <p:spPr bwMode="auto">
          <a:xfrm>
            <a:off x="5229252" y="2469357"/>
            <a:ext cx="8643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 dirty="0"/>
              <a:t>Diagnosed</a:t>
            </a:r>
          </a:p>
        </p:txBody>
      </p:sp>
      <p:sp>
        <p:nvSpPr>
          <p:cNvPr id="12300" name="TextBox 18"/>
          <p:cNvSpPr txBox="1">
            <a:spLocks noChangeArrowheads="1"/>
          </p:cNvSpPr>
          <p:nvPr/>
        </p:nvSpPr>
        <p:spPr bwMode="auto">
          <a:xfrm>
            <a:off x="5264156" y="1512888"/>
            <a:ext cx="745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/>
              <a:t>Access </a:t>
            </a:r>
          </a:p>
          <a:p>
            <a:pPr algn="ctr" eaLnBrk="1" hangingPunct="1"/>
            <a:r>
              <a:rPr lang="en-CA" altLang="en-US" sz="1200"/>
              <a:t>specialty</a:t>
            </a:r>
          </a:p>
          <a:p>
            <a:pPr algn="ctr" eaLnBrk="1" hangingPunct="1"/>
            <a:r>
              <a:rPr lang="en-CA" altLang="en-US" sz="1200"/>
              <a:t>care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299222" y="884239"/>
            <a:ext cx="38100" cy="425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734300" y="917576"/>
            <a:ext cx="38100" cy="4257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245079" y="884239"/>
            <a:ext cx="0" cy="425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45657" y="1539875"/>
            <a:ext cx="130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1200" i="1"/>
              <a:t>Problem severity</a:t>
            </a:r>
          </a:p>
          <a:p>
            <a:pPr eaLnBrk="1" hangingPunct="1"/>
            <a:r>
              <a:rPr lang="en-CA" altLang="en-US" sz="1200" i="1"/>
              <a:t>(acuity, chronicity,</a:t>
            </a:r>
          </a:p>
          <a:p>
            <a:pPr eaLnBrk="1" hangingPunct="1"/>
            <a:r>
              <a:rPr lang="en-CA" altLang="en-US" sz="1200" i="1"/>
              <a:t>complexity)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07117" y="2673351"/>
            <a:ext cx="458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 i="1"/>
              <a:t>Cost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91201" y="2414589"/>
            <a:ext cx="1175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 i="1"/>
              <a:t>Numbers served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64850" y="4986339"/>
            <a:ext cx="4555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/>
              <a:t>Low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98142" y="1241425"/>
            <a:ext cx="4555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/>
              <a:t>Low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303042" y="4259264"/>
            <a:ext cx="4555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/>
              <a:t>Low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33549" y="1052514"/>
            <a:ext cx="4860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 dirty="0"/>
              <a:t>High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200178" y="4259264"/>
            <a:ext cx="4860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/>
              <a:t>High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259239" y="1206501"/>
            <a:ext cx="4860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971948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6 month follow up results (intention to treat analysis)</a:t>
            </a:r>
            <a:endParaRPr lang="en-CA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73663627"/>
              </p:ext>
            </p:extLst>
          </p:nvPr>
        </p:nvGraphicFramePr>
        <p:xfrm>
          <a:off x="2639291" y="818803"/>
          <a:ext cx="5943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029200" y="5486400"/>
            <a:ext cx="3496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CA" altLang="en-US" sz="1000" dirty="0" smtClean="0"/>
              <a:t>Wild, Cunningham, &amp; Roberts (2007).  </a:t>
            </a:r>
            <a:r>
              <a:rPr lang="en-CA" altLang="en-US" sz="1000" i="1" dirty="0" smtClean="0"/>
              <a:t>Addiction, 102, </a:t>
            </a:r>
            <a:r>
              <a:rPr lang="en-CA" altLang="en-US" sz="1000" dirty="0" smtClean="0"/>
              <a:t>241-250.  </a:t>
            </a:r>
            <a:endParaRPr lang="en-CA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4872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Web-based SBIRT for alcohol misuse</a:t>
            </a:r>
            <a:endParaRPr lang="en-CA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r="1194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24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09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3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000" dirty="0" smtClean="0"/>
              <a:t>Effectiveness of web-based screening and personalized feedback on graduating high school students</a:t>
            </a:r>
            <a:br>
              <a:rPr lang="en-CA" sz="2000" dirty="0" smtClean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 smtClean="0"/>
              <a:t>Average drinks per drinking day for 4 study groups of interest</a:t>
            </a:r>
            <a:endParaRPr lang="en-CA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482090"/>
              </p:ext>
            </p:extLst>
          </p:nvPr>
        </p:nvGraphicFramePr>
        <p:xfrm>
          <a:off x="2901553" y="863601"/>
          <a:ext cx="54864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71211" y="1546169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Significant within-person </a:t>
            </a:r>
          </a:p>
          <a:p>
            <a:r>
              <a:rPr lang="en-CA" sz="1200" dirty="0" smtClean="0"/>
              <a:t>decrease in alcohol use, p &lt; .05</a:t>
            </a:r>
            <a:endParaRPr lang="en-CA" sz="1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51024" y="2086496"/>
            <a:ext cx="342900" cy="266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87975" y="3328939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No within-person </a:t>
            </a:r>
          </a:p>
          <a:p>
            <a:r>
              <a:rPr lang="en-CA" sz="1200" dirty="0" smtClean="0"/>
              <a:t>changes in alcohol use, ns</a:t>
            </a:r>
            <a:endParaRPr lang="en-CA" sz="1200" dirty="0"/>
          </a:p>
        </p:txBody>
      </p:sp>
      <p:sp>
        <p:nvSpPr>
          <p:cNvPr id="8" name="Left Brace 7"/>
          <p:cNvSpPr/>
          <p:nvPr/>
        </p:nvSpPr>
        <p:spPr>
          <a:xfrm>
            <a:off x="7322474" y="2759826"/>
            <a:ext cx="283672" cy="206155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2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2</a:t>
            </a:r>
            <a:br>
              <a:rPr lang="en-US" sz="2300" b="1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CA" sz="2000" dirty="0"/>
              <a:t>B</a:t>
            </a:r>
            <a:r>
              <a:rPr lang="en-CA" sz="2000" dirty="0" smtClean="0"/>
              <a:t>uilding online capacity </a:t>
            </a:r>
            <a:r>
              <a:rPr lang="en-CA" sz="2000" dirty="0"/>
              <a:t>for community-based SM screening and brief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sz="2000" b="1" dirty="0" smtClean="0"/>
              <a:t>Premise:</a:t>
            </a:r>
            <a:r>
              <a:rPr lang="en-CA" sz="2000" dirty="0" smtClean="0"/>
              <a:t> would the same intervention approach be helpful for other drugs?</a:t>
            </a:r>
          </a:p>
          <a:p>
            <a:pPr marL="0" indent="0">
              <a:buNone/>
            </a:pPr>
            <a:endParaRPr lang="en-CA" sz="2000" b="1" dirty="0" smtClean="0"/>
          </a:p>
          <a:p>
            <a:pPr marL="0" indent="0">
              <a:buNone/>
            </a:pPr>
            <a:r>
              <a:rPr lang="en-CA" sz="2000" b="1" dirty="0" smtClean="0"/>
              <a:t>Phase </a:t>
            </a:r>
            <a:r>
              <a:rPr lang="en-CA" sz="2000" b="1" dirty="0"/>
              <a:t>1 </a:t>
            </a:r>
            <a:r>
              <a:rPr lang="en-CA" sz="2000" dirty="0"/>
              <a:t>(2015-2016</a:t>
            </a:r>
            <a:r>
              <a:rPr lang="en-CA" sz="2000" dirty="0" smtClean="0"/>
              <a:t>): systematic </a:t>
            </a:r>
            <a:r>
              <a:rPr lang="en-CA" sz="2000" dirty="0"/>
              <a:t>review of brief SM prevention resources that would be suitable for use in a self-directed online </a:t>
            </a:r>
            <a:r>
              <a:rPr lang="en-CA" sz="2000" dirty="0" smtClean="0"/>
              <a:t>format, for adolescents and young adults </a:t>
            </a:r>
          </a:p>
          <a:p>
            <a:r>
              <a:rPr lang="en-CA" sz="2000" dirty="0" smtClean="0"/>
              <a:t>Search from inception to November, 2015</a:t>
            </a:r>
          </a:p>
          <a:p>
            <a:r>
              <a:rPr lang="en-CA" sz="2000" dirty="0" smtClean="0"/>
              <a:t>Databases (N = 8)</a:t>
            </a:r>
          </a:p>
          <a:p>
            <a:pPr lvl="1"/>
            <a:r>
              <a:rPr lang="en-CA" sz="1600" dirty="0" smtClean="0"/>
              <a:t>Medline</a:t>
            </a:r>
            <a:r>
              <a:rPr lang="en-CA" sz="1600" dirty="0"/>
              <a:t>, </a:t>
            </a:r>
            <a:endParaRPr lang="en-CA" sz="1600" dirty="0" smtClean="0"/>
          </a:p>
          <a:p>
            <a:pPr lvl="1"/>
            <a:r>
              <a:rPr lang="en-CA" sz="1600" dirty="0" smtClean="0"/>
              <a:t>EMBASE</a:t>
            </a:r>
            <a:r>
              <a:rPr lang="en-CA" sz="1600" dirty="0"/>
              <a:t>, </a:t>
            </a:r>
            <a:endParaRPr lang="en-CA" sz="1600" dirty="0" smtClean="0"/>
          </a:p>
          <a:p>
            <a:pPr lvl="1"/>
            <a:r>
              <a:rPr lang="en-CA" sz="1600" dirty="0" err="1" smtClean="0"/>
              <a:t>PsychInfo</a:t>
            </a:r>
            <a:r>
              <a:rPr lang="en-CA" sz="1600" dirty="0"/>
              <a:t>, </a:t>
            </a:r>
            <a:endParaRPr lang="en-CA" sz="1600" dirty="0" smtClean="0"/>
          </a:p>
          <a:p>
            <a:pPr lvl="1"/>
            <a:r>
              <a:rPr lang="en-CA" sz="1600" dirty="0" smtClean="0"/>
              <a:t>Cochrane </a:t>
            </a:r>
            <a:r>
              <a:rPr lang="en-CA" sz="1600" dirty="0"/>
              <a:t>SR, </a:t>
            </a:r>
            <a:endParaRPr lang="en-CA" sz="1600" dirty="0" smtClean="0"/>
          </a:p>
          <a:p>
            <a:pPr lvl="1"/>
            <a:r>
              <a:rPr lang="en-CA" sz="1600" dirty="0" smtClean="0"/>
              <a:t>Cochrane Central,</a:t>
            </a:r>
            <a:endParaRPr lang="en-CA" sz="1600" dirty="0"/>
          </a:p>
          <a:p>
            <a:pPr lvl="1"/>
            <a:r>
              <a:rPr lang="en-CA" sz="1600" dirty="0" smtClean="0"/>
              <a:t> CINAHL,</a:t>
            </a:r>
          </a:p>
          <a:p>
            <a:pPr lvl="1"/>
            <a:r>
              <a:rPr lang="en-CA" sz="1600" dirty="0" smtClean="0"/>
              <a:t>Web </a:t>
            </a:r>
            <a:r>
              <a:rPr lang="en-CA" sz="1600" dirty="0"/>
              <a:t>of </a:t>
            </a:r>
            <a:r>
              <a:rPr lang="en-CA" sz="1600" dirty="0" smtClean="0"/>
              <a:t>Science,</a:t>
            </a:r>
          </a:p>
          <a:p>
            <a:pPr lvl="1"/>
            <a:r>
              <a:rPr lang="en-CA" sz="1600" dirty="0" smtClean="0"/>
              <a:t>Scopus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2</a:t>
            </a:r>
            <a:br>
              <a:rPr lang="en-US" sz="2300" b="1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CA" sz="2000" dirty="0"/>
              <a:t>B</a:t>
            </a:r>
            <a:r>
              <a:rPr lang="en-CA" sz="2000" dirty="0" smtClean="0"/>
              <a:t>uilding online capacity </a:t>
            </a:r>
            <a:r>
              <a:rPr lang="en-CA" sz="2000" dirty="0"/>
              <a:t>for community-based SM screening and brief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b="1" dirty="0" smtClean="0"/>
          </a:p>
          <a:p>
            <a:r>
              <a:rPr lang="en-CA" sz="2000" dirty="0" smtClean="0"/>
              <a:t>Search Terms related to</a:t>
            </a:r>
          </a:p>
          <a:p>
            <a:pPr lvl="1"/>
            <a:r>
              <a:rPr lang="en-CA" sz="1600" dirty="0" smtClean="0"/>
              <a:t>Substance use disorder/addiction</a:t>
            </a:r>
          </a:p>
          <a:p>
            <a:pPr lvl="1"/>
            <a:r>
              <a:rPr lang="en-CA" sz="1600" dirty="0" smtClean="0"/>
              <a:t>Screening tool or instrument</a:t>
            </a:r>
          </a:p>
          <a:p>
            <a:pPr lvl="1"/>
            <a:r>
              <a:rPr lang="en-CA" sz="1600" dirty="0" smtClean="0"/>
              <a:t>Brief intervention</a:t>
            </a:r>
          </a:p>
          <a:p>
            <a:pPr lvl="1"/>
            <a:r>
              <a:rPr lang="en-CA" sz="1600" dirty="0" smtClean="0"/>
              <a:t>Limit to non-adult (where possible)</a:t>
            </a:r>
          </a:p>
          <a:p>
            <a:r>
              <a:rPr lang="en-CA" sz="2000" dirty="0" smtClean="0"/>
              <a:t>Exclusion criteria</a:t>
            </a:r>
          </a:p>
          <a:p>
            <a:pPr lvl="1"/>
            <a:r>
              <a:rPr lang="en-CA" sz="1600" dirty="0" smtClean="0"/>
              <a:t>Not primary data</a:t>
            </a:r>
          </a:p>
          <a:p>
            <a:pPr lvl="1"/>
            <a:r>
              <a:rPr lang="en-CA" sz="1600" dirty="0" smtClean="0"/>
              <a:t>Non-English publication</a:t>
            </a:r>
          </a:p>
          <a:p>
            <a:pPr lvl="1"/>
            <a:r>
              <a:rPr lang="en-CA" sz="1600" dirty="0"/>
              <a:t>T</a:t>
            </a:r>
            <a:r>
              <a:rPr lang="en-CA" sz="1600" dirty="0" smtClean="0"/>
              <a:t>reatment seeking or in-treatment populations</a:t>
            </a:r>
          </a:p>
          <a:p>
            <a:r>
              <a:rPr lang="en-CA" sz="2000" dirty="0" smtClean="0"/>
              <a:t>Screened by 2 independent reviewers </a:t>
            </a:r>
            <a:r>
              <a:rPr lang="en-CA" sz="1600" dirty="0" smtClean="0"/>
              <a:t>(Kappa &gt;80%)</a:t>
            </a:r>
          </a:p>
          <a:p>
            <a:pPr lvl="1"/>
            <a:r>
              <a:rPr lang="en-CA" sz="1600" dirty="0" smtClean="0"/>
              <a:t>Seconding in progress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57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2</a:t>
            </a:r>
            <a:br>
              <a:rPr lang="en-US" sz="2300" b="1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CA" sz="2000" dirty="0"/>
              <a:t>B</a:t>
            </a:r>
            <a:r>
              <a:rPr lang="en-CA" sz="2000" dirty="0" smtClean="0"/>
              <a:t>uilding online capacity </a:t>
            </a:r>
            <a:r>
              <a:rPr lang="en-CA" sz="2000" dirty="0"/>
              <a:t>for community-based SM screening and brief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sz="2000" dirty="0" smtClean="0"/>
              <a:t>Results</a:t>
            </a:r>
          </a:p>
          <a:p>
            <a:r>
              <a:rPr lang="en-CA" sz="1800" dirty="0" smtClean="0"/>
              <a:t>9905 (unique references)</a:t>
            </a:r>
          </a:p>
          <a:p>
            <a:pPr lvl="1"/>
            <a:r>
              <a:rPr lang="en-CA" sz="1600" dirty="0" smtClean="0"/>
              <a:t>Screening of titles and abstracts</a:t>
            </a:r>
          </a:p>
          <a:p>
            <a:pPr lvl="2"/>
            <a:r>
              <a:rPr lang="en-CA" sz="1400" dirty="0"/>
              <a:t>p</a:t>
            </a:r>
            <a:r>
              <a:rPr lang="en-CA" sz="1400" dirty="0" smtClean="0"/>
              <a:t>otentially included = 3481</a:t>
            </a:r>
          </a:p>
          <a:p>
            <a:pPr lvl="1"/>
            <a:r>
              <a:rPr lang="en-CA" sz="1600" dirty="0" smtClean="0"/>
              <a:t>Included = 2067 primary studies</a:t>
            </a:r>
          </a:p>
          <a:p>
            <a:pPr lvl="1"/>
            <a:r>
              <a:rPr lang="en-CA" sz="1600" dirty="0" smtClean="0"/>
              <a:t>Studies coded to date:</a:t>
            </a:r>
          </a:p>
          <a:p>
            <a:pPr lvl="2"/>
            <a:r>
              <a:rPr lang="en-CA" sz="1400" dirty="0" smtClean="0"/>
              <a:t>Study Design</a:t>
            </a:r>
          </a:p>
          <a:p>
            <a:pPr lvl="3"/>
            <a:r>
              <a:rPr lang="en-CA" sz="1250" dirty="0" smtClean="0"/>
              <a:t>Observational study = 84%</a:t>
            </a:r>
          </a:p>
          <a:p>
            <a:pPr lvl="3"/>
            <a:r>
              <a:rPr lang="en-CA" sz="1250" dirty="0" smtClean="0"/>
              <a:t>Experimental study = 16%</a:t>
            </a:r>
          </a:p>
          <a:p>
            <a:pPr lvl="2"/>
            <a:r>
              <a:rPr lang="en-CA" sz="1400" dirty="0" smtClean="0"/>
              <a:t>Population of Interest</a:t>
            </a:r>
          </a:p>
          <a:p>
            <a:pPr lvl="3"/>
            <a:r>
              <a:rPr lang="en-CA" sz="1250" dirty="0"/>
              <a:t>Mixed age groups = 80% </a:t>
            </a:r>
          </a:p>
          <a:p>
            <a:pPr lvl="3"/>
            <a:r>
              <a:rPr lang="en-CA" sz="1250" dirty="0" smtClean="0"/>
              <a:t>Defined age groups = 20%</a:t>
            </a:r>
          </a:p>
          <a:p>
            <a:pPr lvl="4"/>
            <a:r>
              <a:rPr lang="en-CA" sz="1250" dirty="0" smtClean="0"/>
              <a:t>Children (0-11) only = 0.1%</a:t>
            </a:r>
          </a:p>
          <a:p>
            <a:pPr lvl="4"/>
            <a:r>
              <a:rPr lang="en-CA" sz="1250" dirty="0" smtClean="0">
                <a:solidFill>
                  <a:schemeClr val="accent5">
                    <a:lumMod val="75000"/>
                  </a:schemeClr>
                </a:solidFill>
              </a:rPr>
              <a:t>Youth/adolescents (12-17) only = 12% </a:t>
            </a:r>
          </a:p>
          <a:p>
            <a:pPr lvl="4"/>
            <a:r>
              <a:rPr lang="en-CA" sz="1250" dirty="0" smtClean="0">
                <a:solidFill>
                  <a:schemeClr val="accent5">
                    <a:lumMod val="75000"/>
                  </a:schemeClr>
                </a:solidFill>
              </a:rPr>
              <a:t>Young adults (18-24) only = 5% </a:t>
            </a:r>
          </a:p>
          <a:p>
            <a:pPr lvl="4"/>
            <a:r>
              <a:rPr lang="en-CA" sz="1250" dirty="0" smtClean="0"/>
              <a:t>Adults  (25+) only = 3%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05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300" b="1" dirty="0" smtClean="0"/>
              <a:t>Traditional health system responses and priorities</a:t>
            </a:r>
            <a:br>
              <a:rPr lang="en-CA" sz="2300" b="1" dirty="0" smtClean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 smtClean="0"/>
              <a:t>Critical, but not enough!</a:t>
            </a:r>
            <a:endParaRPr lang="en-CA" sz="2000" dirty="0"/>
          </a:p>
        </p:txBody>
      </p:sp>
      <p:sp>
        <p:nvSpPr>
          <p:cNvPr id="4" name="Isosceles Triangle 3"/>
          <p:cNvSpPr/>
          <p:nvPr/>
        </p:nvSpPr>
        <p:spPr>
          <a:xfrm>
            <a:off x="3588544" y="747714"/>
            <a:ext cx="4107656" cy="535463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5140326"/>
            <a:ext cx="3352800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66023" y="4105276"/>
            <a:ext cx="2568178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5357" y="3128963"/>
            <a:ext cx="1813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8256" y="2205038"/>
            <a:ext cx="1134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4569660" y="5410200"/>
            <a:ext cx="2215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2000" dirty="0"/>
              <a:t>Healthy population</a:t>
            </a:r>
          </a:p>
        </p:txBody>
      </p:sp>
      <p:sp>
        <p:nvSpPr>
          <p:cNvPr id="17417" name="TextBox 15"/>
          <p:cNvSpPr txBox="1">
            <a:spLocks noChangeArrowheads="1"/>
          </p:cNvSpPr>
          <p:nvPr/>
        </p:nvSpPr>
        <p:spPr bwMode="auto">
          <a:xfrm>
            <a:off x="4736488" y="4418111"/>
            <a:ext cx="1858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1400" dirty="0"/>
              <a:t>Exposed to risk factors</a:t>
            </a:r>
          </a:p>
        </p:txBody>
      </p:sp>
      <p:sp>
        <p:nvSpPr>
          <p:cNvPr id="17418" name="TextBox 16"/>
          <p:cNvSpPr txBox="1">
            <a:spLocks noChangeArrowheads="1"/>
          </p:cNvSpPr>
          <p:nvPr/>
        </p:nvSpPr>
        <p:spPr bwMode="auto">
          <a:xfrm>
            <a:off x="4919917" y="3276600"/>
            <a:ext cx="1515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 dirty="0"/>
              <a:t>Meet screening </a:t>
            </a:r>
          </a:p>
          <a:p>
            <a:pPr algn="ctr" eaLnBrk="1" hangingPunct="1"/>
            <a:r>
              <a:rPr lang="en-CA" altLang="en-US" sz="1200" dirty="0"/>
              <a:t>criteria for problems/</a:t>
            </a:r>
          </a:p>
          <a:p>
            <a:pPr algn="ctr" eaLnBrk="1" hangingPunct="1"/>
            <a:r>
              <a:rPr lang="en-CA" altLang="en-US" sz="1200" dirty="0"/>
              <a:t>dependence</a:t>
            </a:r>
          </a:p>
        </p:txBody>
      </p:sp>
      <p:sp>
        <p:nvSpPr>
          <p:cNvPr id="17419" name="TextBox 17"/>
          <p:cNvSpPr txBox="1">
            <a:spLocks noChangeArrowheads="1"/>
          </p:cNvSpPr>
          <p:nvPr/>
        </p:nvSpPr>
        <p:spPr bwMode="auto">
          <a:xfrm>
            <a:off x="4975087" y="2590800"/>
            <a:ext cx="135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050" dirty="0"/>
              <a:t>Identified/Diagnosed</a:t>
            </a:r>
          </a:p>
        </p:txBody>
      </p:sp>
      <p:sp>
        <p:nvSpPr>
          <p:cNvPr id="17420" name="TextBox 18"/>
          <p:cNvSpPr txBox="1">
            <a:spLocks noChangeArrowheads="1"/>
          </p:cNvSpPr>
          <p:nvPr/>
        </p:nvSpPr>
        <p:spPr bwMode="auto">
          <a:xfrm>
            <a:off x="5302811" y="1547813"/>
            <a:ext cx="671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000" dirty="0"/>
              <a:t>Specialty</a:t>
            </a:r>
          </a:p>
          <a:p>
            <a:pPr algn="ctr" eaLnBrk="1" hangingPunct="1"/>
            <a:r>
              <a:rPr lang="en-CA" altLang="en-US" sz="1000" dirty="0"/>
              <a:t>care</a:t>
            </a:r>
          </a:p>
        </p:txBody>
      </p:sp>
      <p:sp>
        <p:nvSpPr>
          <p:cNvPr id="3" name="Left Brace 2"/>
          <p:cNvSpPr/>
          <p:nvPr/>
        </p:nvSpPr>
        <p:spPr>
          <a:xfrm>
            <a:off x="4366023" y="2205039"/>
            <a:ext cx="320278" cy="8524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04639" y="2092672"/>
            <a:ext cx="13908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1200" dirty="0" smtClean="0"/>
              <a:t>Work with primary </a:t>
            </a:r>
            <a:endParaRPr lang="en-CA" altLang="en-US" sz="1200" dirty="0"/>
          </a:p>
          <a:p>
            <a:pPr eaLnBrk="1" hangingPunct="1"/>
            <a:r>
              <a:rPr lang="en-CA" altLang="en-US" sz="1200" dirty="0"/>
              <a:t>health </a:t>
            </a:r>
            <a:r>
              <a:rPr lang="en-CA" altLang="en-US" sz="1200" dirty="0" smtClean="0"/>
              <a:t>care to</a:t>
            </a:r>
          </a:p>
          <a:p>
            <a:pPr eaLnBrk="1" hangingPunct="1"/>
            <a:r>
              <a:rPr lang="en-CA" altLang="en-US" sz="1200" dirty="0" smtClean="0"/>
              <a:t>screen and </a:t>
            </a:r>
          </a:p>
          <a:p>
            <a:pPr eaLnBrk="1" hangingPunct="1"/>
            <a:r>
              <a:rPr lang="en-CA" altLang="en-US" sz="1200" dirty="0" smtClean="0"/>
              <a:t>intervene</a:t>
            </a:r>
            <a:endParaRPr lang="en-CA" altLang="en-US" sz="12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92479" y="1272442"/>
            <a:ext cx="1699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1200" dirty="0" smtClean="0"/>
              <a:t>Provide more dedicated</a:t>
            </a:r>
          </a:p>
          <a:p>
            <a:pPr eaLnBrk="1" hangingPunct="1"/>
            <a:r>
              <a:rPr lang="en-CA" altLang="en-US" sz="1200" dirty="0" smtClean="0"/>
              <a:t>treatment beds or </a:t>
            </a:r>
          </a:p>
          <a:p>
            <a:pPr eaLnBrk="1" hangingPunct="1"/>
            <a:r>
              <a:rPr lang="en-CA" altLang="en-US" sz="1200" dirty="0" smtClean="0"/>
              <a:t>slots</a:t>
            </a:r>
            <a:endParaRPr lang="en-CA" altLang="en-US" sz="1200" dirty="0"/>
          </a:p>
        </p:txBody>
      </p:sp>
      <p:sp>
        <p:nvSpPr>
          <p:cNvPr id="5" name="Right Brace 4"/>
          <p:cNvSpPr/>
          <p:nvPr/>
        </p:nvSpPr>
        <p:spPr>
          <a:xfrm>
            <a:off x="6232923" y="1123951"/>
            <a:ext cx="182165" cy="10541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6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15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2</a:t>
            </a:r>
            <a:br>
              <a:rPr lang="en-US" sz="2300" b="1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CA" sz="2000" dirty="0"/>
              <a:t>B</a:t>
            </a:r>
            <a:r>
              <a:rPr lang="en-CA" sz="2000" dirty="0" smtClean="0"/>
              <a:t>uilding online capacity </a:t>
            </a:r>
            <a:r>
              <a:rPr lang="en-CA" sz="2000" dirty="0"/>
              <a:t>for community-based SM screening and brief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b="1" dirty="0" smtClean="0"/>
          </a:p>
          <a:p>
            <a:pPr lvl="1"/>
            <a:r>
              <a:rPr lang="en-CA" sz="2000" dirty="0"/>
              <a:t>Substance of Interest</a:t>
            </a:r>
          </a:p>
          <a:p>
            <a:pPr lvl="2"/>
            <a:r>
              <a:rPr lang="en-CA" sz="1400" dirty="0"/>
              <a:t>Alcohol only = 50%</a:t>
            </a:r>
          </a:p>
          <a:p>
            <a:pPr lvl="2"/>
            <a:r>
              <a:rPr lang="en-CA" sz="1400" dirty="0">
                <a:solidFill>
                  <a:schemeClr val="accent5">
                    <a:lumMod val="75000"/>
                  </a:schemeClr>
                </a:solidFill>
              </a:rPr>
              <a:t>Other drugs only = 12%</a:t>
            </a:r>
          </a:p>
          <a:p>
            <a:pPr lvl="2"/>
            <a:r>
              <a:rPr lang="en-CA" sz="1400" dirty="0"/>
              <a:t>Alcohol and drugs = 26%</a:t>
            </a:r>
          </a:p>
          <a:p>
            <a:pPr lvl="2"/>
            <a:r>
              <a:rPr lang="en-CA" sz="1400" dirty="0"/>
              <a:t>Included tobacco = 10</a:t>
            </a:r>
            <a:r>
              <a:rPr lang="en-CA" sz="1400" dirty="0" smtClean="0"/>
              <a:t>%</a:t>
            </a:r>
          </a:p>
          <a:p>
            <a:pPr marL="720328" lvl="2" indent="0">
              <a:buNone/>
            </a:pPr>
            <a:endParaRPr lang="en-CA" sz="1400" dirty="0" smtClean="0"/>
          </a:p>
          <a:p>
            <a:pPr lvl="1"/>
            <a:r>
              <a:rPr lang="en-CA" sz="2000" dirty="0" smtClean="0"/>
              <a:t>Other drugs only</a:t>
            </a:r>
          </a:p>
          <a:p>
            <a:pPr lvl="2"/>
            <a:r>
              <a:rPr lang="en-CA" sz="1400" dirty="0"/>
              <a:t>C</a:t>
            </a:r>
            <a:r>
              <a:rPr lang="en-CA" sz="1400" dirty="0" smtClean="0"/>
              <a:t>hild, youth/adolescent and young adult = 89%</a:t>
            </a:r>
          </a:p>
          <a:p>
            <a:pPr lvl="3"/>
            <a:r>
              <a:rPr lang="en-CA" sz="1250" dirty="0" smtClean="0"/>
              <a:t>Students = 20%</a:t>
            </a:r>
          </a:p>
          <a:p>
            <a:pPr lvl="3"/>
            <a:r>
              <a:rPr lang="en-CA" sz="1250" dirty="0" smtClean="0"/>
              <a:t>Patients = 35%</a:t>
            </a:r>
          </a:p>
          <a:p>
            <a:pPr lvl="2"/>
            <a:r>
              <a:rPr lang="en-CA" sz="1400" dirty="0" smtClean="0"/>
              <a:t>Screening only = 80%</a:t>
            </a:r>
          </a:p>
          <a:p>
            <a:pPr lvl="2"/>
            <a:r>
              <a:rPr lang="en-CA" sz="1400" dirty="0" smtClean="0"/>
              <a:t>Screening + Brief Intervention = 18%</a:t>
            </a:r>
            <a:endParaRPr lang="en-CA" sz="1400" dirty="0"/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10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2</a:t>
            </a:r>
            <a:br>
              <a:rPr lang="en-US" sz="2300" b="1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CA" sz="2000" dirty="0"/>
              <a:t>B</a:t>
            </a:r>
            <a:r>
              <a:rPr lang="en-CA" sz="2000" dirty="0" smtClean="0"/>
              <a:t>uilding online capacity </a:t>
            </a:r>
            <a:r>
              <a:rPr lang="en-CA" sz="2000" dirty="0"/>
              <a:t>for community-based SM screening and brief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b="1" dirty="0" smtClean="0"/>
          </a:p>
          <a:p>
            <a:pPr marL="720328" lvl="2" indent="0">
              <a:buNone/>
            </a:pPr>
            <a:endParaRPr lang="en-CA" sz="1400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91283"/>
              </p:ext>
            </p:extLst>
          </p:nvPr>
        </p:nvGraphicFramePr>
        <p:xfrm>
          <a:off x="2667000" y="914400"/>
          <a:ext cx="6019800" cy="403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645"/>
                <a:gridCol w="3815366"/>
                <a:gridCol w="1271789"/>
              </a:tblGrid>
              <a:tr h="512213">
                <a:tc>
                  <a:txBody>
                    <a:bodyPr/>
                    <a:lstStyle/>
                    <a:p>
                      <a:r>
                        <a:rPr lang="en-CA" dirty="0" smtClean="0"/>
                        <a:t>Tool examples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Target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population</a:t>
                      </a:r>
                      <a:endParaRPr lang="en-CA" dirty="0"/>
                    </a:p>
                  </a:txBody>
                  <a:tcPr/>
                </a:tc>
              </a:tr>
              <a:tr h="479379">
                <a:tc>
                  <a:txBody>
                    <a:bodyPr/>
                    <a:lstStyle/>
                    <a:p>
                      <a:r>
                        <a:rPr lang="en-CA" dirty="0" smtClean="0"/>
                        <a:t>DAST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Drug</a:t>
                      </a:r>
                      <a:r>
                        <a:rPr lang="en-CA" baseline="0" dirty="0" smtClean="0"/>
                        <a:t> Abuse Screening Test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Youth, Adult</a:t>
                      </a:r>
                      <a:endParaRPr lang="en-CA" dirty="0"/>
                    </a:p>
                  </a:txBody>
                  <a:tcPr/>
                </a:tc>
              </a:tr>
              <a:tr h="479379">
                <a:tc>
                  <a:txBody>
                    <a:bodyPr/>
                    <a:lstStyle/>
                    <a:p>
                      <a:r>
                        <a:rPr lang="en-CA" dirty="0" smtClean="0"/>
                        <a:t>DUDIT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Drug Use Disorders Identification Test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Adult</a:t>
                      </a:r>
                      <a:endParaRPr lang="en-CA" dirty="0"/>
                    </a:p>
                  </a:txBody>
                  <a:tcPr/>
                </a:tc>
              </a:tr>
              <a:tr h="479379">
                <a:tc>
                  <a:txBody>
                    <a:bodyPr/>
                    <a:lstStyle/>
                    <a:p>
                      <a:r>
                        <a:rPr lang="en-CA" dirty="0" smtClean="0"/>
                        <a:t>INDUC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Inventory of Drug Use Consequences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Adult</a:t>
                      </a:r>
                      <a:endParaRPr lang="en-CA" dirty="0"/>
                    </a:p>
                  </a:txBody>
                  <a:tcPr/>
                </a:tc>
              </a:tr>
              <a:tr h="650116">
                <a:tc>
                  <a:txBody>
                    <a:bodyPr/>
                    <a:lstStyle/>
                    <a:p>
                      <a:r>
                        <a:rPr lang="en-CA" dirty="0" smtClean="0"/>
                        <a:t>PESQ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Personal</a:t>
                      </a:r>
                      <a:r>
                        <a:rPr lang="en-CA" baseline="0" dirty="0" smtClean="0"/>
                        <a:t> Experiences Screening Questionnaire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Youth</a:t>
                      </a:r>
                      <a:endParaRPr lang="en-CA" dirty="0"/>
                    </a:p>
                  </a:txBody>
                  <a:tcPr/>
                </a:tc>
              </a:tr>
              <a:tr h="479379">
                <a:tc>
                  <a:txBody>
                    <a:bodyPr/>
                    <a:lstStyle/>
                    <a:p>
                      <a:r>
                        <a:rPr lang="en-CA" dirty="0" smtClean="0"/>
                        <a:t>QPM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Questionnaire</a:t>
                      </a:r>
                      <a:r>
                        <a:rPr lang="en-CA" baseline="0" dirty="0" smtClean="0"/>
                        <a:t> for Prescription Drug Misuse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Adult</a:t>
                      </a:r>
                      <a:endParaRPr lang="en-CA" dirty="0"/>
                    </a:p>
                  </a:txBody>
                  <a:tcPr/>
                </a:tc>
              </a:tr>
              <a:tr h="479379">
                <a:tc>
                  <a:txBody>
                    <a:bodyPr/>
                    <a:lstStyle/>
                    <a:p>
                      <a:r>
                        <a:rPr lang="en-CA" dirty="0" smtClean="0"/>
                        <a:t>SDS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Severity</a:t>
                      </a:r>
                      <a:r>
                        <a:rPr lang="en-CA" baseline="0" dirty="0" smtClean="0"/>
                        <a:t> of Dependence Scale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Youth,</a:t>
                      </a:r>
                      <a:r>
                        <a:rPr lang="en-CA" baseline="0" dirty="0" smtClean="0"/>
                        <a:t> Adult</a:t>
                      </a:r>
                      <a:endParaRPr lang="en-CA" dirty="0"/>
                    </a:p>
                  </a:txBody>
                  <a:tcPr/>
                </a:tc>
              </a:tr>
              <a:tr h="479379">
                <a:tc>
                  <a:txBody>
                    <a:bodyPr/>
                    <a:lstStyle/>
                    <a:p>
                      <a:r>
                        <a:rPr lang="en-CA" dirty="0" smtClean="0"/>
                        <a:t>TICS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Two Item Conjoint</a:t>
                      </a:r>
                      <a:r>
                        <a:rPr lang="en-CA" baseline="0" dirty="0" smtClean="0"/>
                        <a:t> Screen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Adult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4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2</a:t>
            </a:r>
            <a:br>
              <a:rPr lang="en-US" sz="2300" b="1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CA" sz="2000" dirty="0"/>
              <a:t>B</a:t>
            </a:r>
            <a:r>
              <a:rPr lang="en-CA" sz="2000" dirty="0" smtClean="0"/>
              <a:t>uilding online capacity </a:t>
            </a:r>
            <a:r>
              <a:rPr lang="en-CA" sz="2000" dirty="0"/>
              <a:t>for community-based SM screening and brief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sz="2000" b="1" dirty="0" smtClean="0"/>
              <a:t>Phase </a:t>
            </a:r>
            <a:r>
              <a:rPr lang="en-CA" sz="2000" b="1" dirty="0"/>
              <a:t>2 </a:t>
            </a:r>
            <a:r>
              <a:rPr lang="en-CA" sz="2000" dirty="0"/>
              <a:t>(2016-2017</a:t>
            </a:r>
            <a:r>
              <a:rPr lang="en-CA" sz="2000" dirty="0" smtClean="0"/>
              <a:t>): collect </a:t>
            </a:r>
            <a:r>
              <a:rPr lang="en-CA" sz="2000" dirty="0"/>
              <a:t>initial data from youth </a:t>
            </a:r>
            <a:r>
              <a:rPr lang="en-CA" sz="2000" dirty="0" smtClean="0"/>
              <a:t>about feasibility and acceptability of on-line SM screening tools and assess </a:t>
            </a:r>
            <a:r>
              <a:rPr lang="en-CA" sz="2000" dirty="0"/>
              <a:t>interest in, and preferences for accessing, different types of resources for SM, including information, self-management, and brief interventions. </a:t>
            </a:r>
            <a:endParaRPr lang="en-CA" sz="2000" dirty="0" smtClean="0"/>
          </a:p>
          <a:p>
            <a:pPr marL="0" indent="0">
              <a:buNone/>
            </a:pPr>
            <a:endParaRPr lang="en-CA" sz="32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24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2</a:t>
            </a:r>
            <a:br>
              <a:rPr lang="en-US" sz="2300" b="1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CA" sz="2000" dirty="0"/>
              <a:t>B</a:t>
            </a:r>
            <a:r>
              <a:rPr lang="en-CA" sz="2000" dirty="0" smtClean="0"/>
              <a:t>uilding online capacity </a:t>
            </a:r>
            <a:r>
              <a:rPr lang="en-CA" sz="2000" dirty="0"/>
              <a:t>for community-based SM screening and brief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b="1" dirty="0" smtClean="0"/>
              <a:t>Phase </a:t>
            </a:r>
            <a:r>
              <a:rPr lang="en-CA" sz="2000" b="1" dirty="0"/>
              <a:t>3</a:t>
            </a:r>
            <a:r>
              <a:rPr lang="en-CA" sz="2000" dirty="0"/>
              <a:t> (2017 – 2019</a:t>
            </a:r>
            <a:r>
              <a:rPr lang="en-CA" sz="2000" dirty="0" smtClean="0"/>
              <a:t>): finalize </a:t>
            </a:r>
            <a:r>
              <a:rPr lang="en-CA" sz="2000" dirty="0"/>
              <a:t>and test an integrated screening + self-management + referral to treatment online resource</a:t>
            </a:r>
            <a:r>
              <a:rPr lang="en-CA" sz="2000" dirty="0" smtClean="0"/>
              <a:t>.</a:t>
            </a:r>
          </a:p>
          <a:p>
            <a:pPr marL="0" indent="0">
              <a:buNone/>
            </a:pPr>
            <a:endParaRPr lang="en-CA" sz="32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91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2</a:t>
            </a:r>
            <a:br>
              <a:rPr lang="en-US" sz="2300" b="1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CA" sz="2000" dirty="0"/>
              <a:t>B</a:t>
            </a:r>
            <a:r>
              <a:rPr lang="en-CA" sz="2000" dirty="0" smtClean="0"/>
              <a:t>uilding online capacity </a:t>
            </a:r>
            <a:r>
              <a:rPr lang="en-CA" sz="2000" dirty="0"/>
              <a:t>for community-based SM screening and brief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This meeting: soliciting interested CRISM members to form a working group to take results of the systematic review and move forward to Phases 2 and 3 of this demonstration project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54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300" b="1" dirty="0" smtClean="0"/>
              <a:t>Premise of demonstration projects</a:t>
            </a:r>
            <a:br>
              <a:rPr lang="en-CA" sz="2300" b="1" dirty="0" smtClean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 smtClean="0"/>
              <a:t>Address two key system problems</a:t>
            </a:r>
            <a:endParaRPr lang="en-CA" sz="2000" dirty="0"/>
          </a:p>
        </p:txBody>
      </p:sp>
      <p:sp>
        <p:nvSpPr>
          <p:cNvPr id="4" name="Isosceles Triangle 3"/>
          <p:cNvSpPr/>
          <p:nvPr/>
        </p:nvSpPr>
        <p:spPr>
          <a:xfrm>
            <a:off x="3588544" y="747713"/>
            <a:ext cx="4107656" cy="535463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5140326"/>
            <a:ext cx="3352800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66023" y="4105276"/>
            <a:ext cx="2568178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5357" y="3128963"/>
            <a:ext cx="1813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8256" y="2205038"/>
            <a:ext cx="1134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4557753" y="5486400"/>
            <a:ext cx="2215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2000" dirty="0"/>
              <a:t>Healthy population</a:t>
            </a:r>
          </a:p>
        </p:txBody>
      </p:sp>
      <p:sp>
        <p:nvSpPr>
          <p:cNvPr id="20489" name="TextBox 15"/>
          <p:cNvSpPr txBox="1">
            <a:spLocks noChangeArrowheads="1"/>
          </p:cNvSpPr>
          <p:nvPr/>
        </p:nvSpPr>
        <p:spPr bwMode="auto">
          <a:xfrm>
            <a:off x="4732917" y="4383088"/>
            <a:ext cx="1858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1400" dirty="0"/>
              <a:t>Exposed to risk factors</a:t>
            </a:r>
          </a:p>
        </p:txBody>
      </p:sp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4908010" y="3293994"/>
            <a:ext cx="1515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 dirty="0"/>
              <a:t>Meet screening </a:t>
            </a:r>
          </a:p>
          <a:p>
            <a:pPr algn="ctr" eaLnBrk="1" hangingPunct="1"/>
            <a:r>
              <a:rPr lang="en-CA" altLang="en-US" sz="1200" dirty="0"/>
              <a:t>criteria for problems/</a:t>
            </a:r>
          </a:p>
          <a:p>
            <a:pPr algn="ctr" eaLnBrk="1" hangingPunct="1"/>
            <a:r>
              <a:rPr lang="en-CA" altLang="en-US" sz="1200" dirty="0"/>
              <a:t>dependence</a:t>
            </a:r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4975683" y="2538414"/>
            <a:ext cx="135004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050" dirty="0"/>
              <a:t>Identified/Diagnosed</a:t>
            </a:r>
          </a:p>
        </p:txBody>
      </p:sp>
      <p:sp>
        <p:nvSpPr>
          <p:cNvPr id="20492" name="TextBox 18"/>
          <p:cNvSpPr txBox="1">
            <a:spLocks noChangeArrowheads="1"/>
          </p:cNvSpPr>
          <p:nvPr/>
        </p:nvSpPr>
        <p:spPr bwMode="auto">
          <a:xfrm>
            <a:off x="5302811" y="1547813"/>
            <a:ext cx="671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000" dirty="0"/>
              <a:t>Specialty</a:t>
            </a:r>
          </a:p>
          <a:p>
            <a:pPr algn="ctr" eaLnBrk="1" hangingPunct="1"/>
            <a:r>
              <a:rPr lang="en-CA" altLang="en-US" sz="1000" dirty="0"/>
              <a:t>care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92479" y="1272442"/>
            <a:ext cx="2326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1200" dirty="0" smtClean="0"/>
              <a:t>Drop-out rates from addiction</a:t>
            </a:r>
          </a:p>
          <a:p>
            <a:pPr eaLnBrk="1" hangingPunct="1"/>
            <a:r>
              <a:rPr lang="en-CA" altLang="en-US" sz="1200" dirty="0" smtClean="0"/>
              <a:t>treatment programs are very high</a:t>
            </a:r>
            <a:endParaRPr lang="en-CA" altLang="en-US" sz="1200" dirty="0"/>
          </a:p>
        </p:txBody>
      </p:sp>
      <p:sp>
        <p:nvSpPr>
          <p:cNvPr id="16" name="Right Brace 15"/>
          <p:cNvSpPr/>
          <p:nvPr/>
        </p:nvSpPr>
        <p:spPr>
          <a:xfrm>
            <a:off x="6232923" y="1123951"/>
            <a:ext cx="182165" cy="10541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Left Brace 16"/>
          <p:cNvSpPr/>
          <p:nvPr/>
        </p:nvSpPr>
        <p:spPr>
          <a:xfrm>
            <a:off x="4366023" y="2205039"/>
            <a:ext cx="320278" cy="8524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59493" y="2308116"/>
            <a:ext cx="1606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1200" dirty="0" smtClean="0"/>
              <a:t>Identifying substance</a:t>
            </a:r>
          </a:p>
          <a:p>
            <a:pPr eaLnBrk="1" hangingPunct="1"/>
            <a:r>
              <a:rPr lang="en-CA" altLang="en-US" sz="1200" dirty="0" smtClean="0"/>
              <a:t>misuse in primary care</a:t>
            </a:r>
          </a:p>
          <a:p>
            <a:pPr eaLnBrk="1" hangingPunct="1"/>
            <a:r>
              <a:rPr lang="en-CA" altLang="en-US" sz="1200" dirty="0" smtClean="0"/>
              <a:t>is problematic</a:t>
            </a:r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384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300" b="1" dirty="0" smtClean="0"/>
              <a:t>Premise of demonstration projects</a:t>
            </a:r>
            <a:br>
              <a:rPr lang="en-CA" sz="2300" b="1" dirty="0" smtClean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 smtClean="0"/>
              <a:t>Address two key system problems</a:t>
            </a:r>
            <a:endParaRPr lang="en-CA" sz="2000" dirty="0"/>
          </a:p>
        </p:txBody>
      </p:sp>
      <p:sp>
        <p:nvSpPr>
          <p:cNvPr id="4" name="Isosceles Triangle 3"/>
          <p:cNvSpPr/>
          <p:nvPr/>
        </p:nvSpPr>
        <p:spPr>
          <a:xfrm>
            <a:off x="3588544" y="747713"/>
            <a:ext cx="4107656" cy="535463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5140326"/>
            <a:ext cx="3352800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66023" y="4105276"/>
            <a:ext cx="2568178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5357" y="3128963"/>
            <a:ext cx="1813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8256" y="2205038"/>
            <a:ext cx="1134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4557753" y="5486400"/>
            <a:ext cx="2215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2000" dirty="0"/>
              <a:t>Healthy population</a:t>
            </a:r>
          </a:p>
        </p:txBody>
      </p:sp>
      <p:sp>
        <p:nvSpPr>
          <p:cNvPr id="20489" name="TextBox 15"/>
          <p:cNvSpPr txBox="1">
            <a:spLocks noChangeArrowheads="1"/>
          </p:cNvSpPr>
          <p:nvPr/>
        </p:nvSpPr>
        <p:spPr bwMode="auto">
          <a:xfrm>
            <a:off x="4732917" y="4383088"/>
            <a:ext cx="1858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1400" dirty="0"/>
              <a:t>Exposed to risk factors</a:t>
            </a:r>
          </a:p>
        </p:txBody>
      </p:sp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4908010" y="3293994"/>
            <a:ext cx="1515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200" dirty="0"/>
              <a:t>Meet screening </a:t>
            </a:r>
          </a:p>
          <a:p>
            <a:pPr algn="ctr" eaLnBrk="1" hangingPunct="1"/>
            <a:r>
              <a:rPr lang="en-CA" altLang="en-US" sz="1200" dirty="0"/>
              <a:t>criteria for problems/</a:t>
            </a:r>
          </a:p>
          <a:p>
            <a:pPr algn="ctr" eaLnBrk="1" hangingPunct="1"/>
            <a:r>
              <a:rPr lang="en-CA" altLang="en-US" sz="1200" dirty="0"/>
              <a:t>dependence</a:t>
            </a:r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4975683" y="2538414"/>
            <a:ext cx="135004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050" dirty="0"/>
              <a:t>Identified/Diagnosed</a:t>
            </a:r>
          </a:p>
        </p:txBody>
      </p:sp>
      <p:sp>
        <p:nvSpPr>
          <p:cNvPr id="20492" name="TextBox 18"/>
          <p:cNvSpPr txBox="1">
            <a:spLocks noChangeArrowheads="1"/>
          </p:cNvSpPr>
          <p:nvPr/>
        </p:nvSpPr>
        <p:spPr bwMode="auto">
          <a:xfrm>
            <a:off x="5302811" y="1547813"/>
            <a:ext cx="671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algn="ctr" eaLnBrk="1" hangingPunct="1"/>
            <a:r>
              <a:rPr lang="en-CA" altLang="en-US" sz="1000" dirty="0"/>
              <a:t>Specialty</a:t>
            </a:r>
          </a:p>
          <a:p>
            <a:pPr algn="ctr" eaLnBrk="1" hangingPunct="1"/>
            <a:r>
              <a:rPr lang="en-CA" altLang="en-US" sz="1000" dirty="0"/>
              <a:t>care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934201" y="3144839"/>
            <a:ext cx="251222" cy="89217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17173" y="3083094"/>
            <a:ext cx="16850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1200" dirty="0" smtClean="0"/>
              <a:t>Demo project 2:</a:t>
            </a:r>
          </a:p>
          <a:p>
            <a:pPr eaLnBrk="1" hangingPunct="1"/>
            <a:r>
              <a:rPr lang="en-CA" altLang="en-US" sz="1200" dirty="0" smtClean="0"/>
              <a:t>Build capacity for</a:t>
            </a:r>
          </a:p>
          <a:p>
            <a:pPr eaLnBrk="1" hangingPunct="1"/>
            <a:r>
              <a:rPr lang="en-CA" altLang="en-US" sz="1200" dirty="0" smtClean="0"/>
              <a:t>delivering screening</a:t>
            </a:r>
          </a:p>
          <a:p>
            <a:pPr eaLnBrk="1" hangingPunct="1"/>
            <a:r>
              <a:rPr lang="en-CA" altLang="en-US" sz="1200" dirty="0" smtClean="0"/>
              <a:t>and brief interventions</a:t>
            </a:r>
          </a:p>
          <a:p>
            <a:pPr eaLnBrk="1" hangingPunct="1"/>
            <a:r>
              <a:rPr lang="en-CA" altLang="en-US" sz="1200" dirty="0" smtClean="0"/>
              <a:t>directly to communities</a:t>
            </a:r>
            <a:endParaRPr lang="en-CA" altLang="en-US" sz="12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92479" y="1272442"/>
            <a:ext cx="2206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/>
              </a:defRPr>
            </a:lvl9pPr>
          </a:lstStyle>
          <a:p>
            <a:pPr eaLnBrk="1" hangingPunct="1"/>
            <a:r>
              <a:rPr lang="en-CA" altLang="en-US" sz="1200" dirty="0" smtClean="0"/>
              <a:t>Demo project 1: Motivating</a:t>
            </a:r>
          </a:p>
          <a:p>
            <a:pPr eaLnBrk="1" hangingPunct="1"/>
            <a:r>
              <a:rPr lang="en-CA" altLang="en-US" sz="1200" dirty="0" smtClean="0"/>
              <a:t>client engagement in treatment</a:t>
            </a:r>
            <a:endParaRPr lang="en-CA" altLang="en-US" sz="1200" dirty="0"/>
          </a:p>
        </p:txBody>
      </p:sp>
      <p:sp>
        <p:nvSpPr>
          <p:cNvPr id="16" name="Right Brace 15"/>
          <p:cNvSpPr/>
          <p:nvPr/>
        </p:nvSpPr>
        <p:spPr>
          <a:xfrm>
            <a:off x="6232923" y="1123951"/>
            <a:ext cx="182165" cy="10541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31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6014466" cy="3255264"/>
          </a:xfrm>
        </p:spPr>
        <p:txBody>
          <a:bodyPr/>
          <a:lstStyle/>
          <a:p>
            <a:r>
              <a:rPr lang="en-CA" sz="2800" b="1" dirty="0" smtClean="0"/>
              <a:t>Demonstration project 1</a:t>
            </a:r>
            <a:endParaRPr lang="en-CA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David Hodgins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59340"/>
            <a:ext cx="1295400" cy="52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354"/>
            <a:ext cx="2590800" cy="55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785872"/>
            <a:ext cx="4719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/>
              <a:t> </a:t>
            </a:r>
            <a:r>
              <a:rPr lang="en-CA" sz="6000" b="1" dirty="0" smtClean="0"/>
              <a:t>                 </a:t>
            </a:r>
            <a:r>
              <a:rPr lang="en-CA" sz="4800" b="1" dirty="0" smtClean="0"/>
              <a:t>|</a:t>
            </a:r>
            <a:r>
              <a:rPr lang="en-CA" sz="6000" b="1" dirty="0" smtClean="0"/>
              <a:t> </a:t>
            </a:r>
            <a:r>
              <a:rPr lang="en-CA" sz="3200" dirty="0" smtClean="0"/>
              <a:t>Prairies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0752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1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Motivating client engagement in SM treatment</a:t>
            </a:r>
            <a:endParaRPr lang="en-CA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b="1" dirty="0" smtClean="0"/>
              <a:t>Objective</a:t>
            </a:r>
          </a:p>
          <a:p>
            <a:pPr marL="0" indent="0">
              <a:buNone/>
            </a:pPr>
            <a:r>
              <a:rPr lang="en-CA" sz="2000" dirty="0"/>
              <a:t>A</a:t>
            </a:r>
            <a:r>
              <a:rPr lang="en-CA" sz="2000" dirty="0" smtClean="0"/>
              <a:t>dapt motivational interviewing (MI) and contingency management (CM) interventions </a:t>
            </a:r>
            <a:r>
              <a:rPr lang="en-CA" sz="2000" dirty="0"/>
              <a:t>to the Canadian treatment context.  </a:t>
            </a:r>
            <a:r>
              <a:rPr lang="en-CA" sz="2000" dirty="0" smtClean="0"/>
              <a:t>Goal is to enable </a:t>
            </a:r>
            <a:r>
              <a:rPr lang="en-CA" sz="2000" dirty="0"/>
              <a:t>more widespread adoption with high levels of fidelity. </a:t>
            </a: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b="1" dirty="0"/>
              <a:t>Implementation</a:t>
            </a:r>
          </a:p>
          <a:p>
            <a:pPr marL="0" indent="0">
              <a:buNone/>
            </a:pPr>
            <a:r>
              <a:rPr lang="en-CA" sz="2000" dirty="0"/>
              <a:t>Sites chosen from across the Prairie region among programs that indicate an interest in addressing issues of motivation and retention within their settings. </a:t>
            </a:r>
          </a:p>
          <a:p>
            <a:pPr marL="0" indent="0">
              <a:buNone/>
            </a:pPr>
            <a:endParaRPr lang="en-CA" sz="14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PPTslides040411_highres_Page_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1" y="1123950"/>
            <a:ext cx="6426199" cy="48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8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 dirty="0" smtClean="0"/>
              <a:t>Demonstration project 1</a:t>
            </a:r>
            <a:br>
              <a:rPr lang="en-US" sz="2300" b="1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000" dirty="0" smtClean="0"/>
              <a:t>Motivating client engagement in SM treatment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b="1" dirty="0" smtClean="0"/>
              <a:t>Phase </a:t>
            </a:r>
            <a:r>
              <a:rPr lang="en-CA" sz="2000" b="1" dirty="0"/>
              <a:t>1</a:t>
            </a:r>
            <a:r>
              <a:rPr lang="en-CA" sz="2000" dirty="0"/>
              <a:t> </a:t>
            </a:r>
            <a:r>
              <a:rPr lang="en-CA" sz="2000" dirty="0" smtClean="0"/>
              <a:t>(2016): identify regional sites; work with them to explore </a:t>
            </a:r>
            <a:r>
              <a:rPr lang="en-CA" sz="2000" dirty="0"/>
              <a:t>how MI and CM techniques and principles could be adapted for implementation into existing programming.  </a:t>
            </a:r>
            <a:endParaRPr lang="en-CA" sz="2000" dirty="0" smtClean="0"/>
          </a:p>
          <a:p>
            <a:r>
              <a:rPr lang="en-CA" sz="2000" dirty="0" smtClean="0"/>
              <a:t>Published </a:t>
            </a:r>
            <a:r>
              <a:rPr lang="en-CA" sz="2000" dirty="0"/>
              <a:t>training materials (e.g., NIDA Blending Team Products) will be further developed, adapted, and piloted to develop user-friendly protocols, and training and resource needs will be determined.  </a:t>
            </a:r>
            <a:endParaRPr lang="en-CA" sz="2000" dirty="0" smtClean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2791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Fra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Frame">
    <a:majorFont>
      <a:latin typeface="Corbel" panose="020B0503020204020204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Fram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20000"/>
              <a:lumMod val="102000"/>
            </a:schemeClr>
          </a:gs>
          <a:gs pos="48000">
            <a:schemeClr val="phClr">
              <a:tint val="98000"/>
              <a:shade val="90000"/>
              <a:satMod val="110000"/>
              <a:lumMod val="103000"/>
            </a:schemeClr>
          </a:gs>
          <a:gs pos="100000">
            <a:schemeClr val="phClr">
              <a:tint val="98000"/>
              <a:shade val="80000"/>
              <a:satMod val="10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12671</TotalTime>
  <Words>1209</Words>
  <Application>Microsoft Office PowerPoint</Application>
  <PresentationFormat>On-screen Show (4:3)</PresentationFormat>
  <Paragraphs>243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Frame</vt:lpstr>
      <vt:lpstr>Demonstration projects</vt:lpstr>
      <vt:lpstr>Locating CRISM demo projects  The population health pyramid can help us think clearly about how to respond to service gaps</vt:lpstr>
      <vt:lpstr>Traditional health system responses and priorities  Critical, but not enough!</vt:lpstr>
      <vt:lpstr>Premise of demonstration projects  Address two key system problems</vt:lpstr>
      <vt:lpstr>Premise of demonstration projects  Address two key system problems</vt:lpstr>
      <vt:lpstr>Demonstration project 1</vt:lpstr>
      <vt:lpstr>Demonstration project 1  Motivating client engagement in SM treatment</vt:lpstr>
      <vt:lpstr>PowerPoint Presentation</vt:lpstr>
      <vt:lpstr>Demonstration project 1  Motivating client engagement in SM treatment</vt:lpstr>
      <vt:lpstr>Promoting Awareness of Motivational Incentives (PAMI)</vt:lpstr>
      <vt:lpstr>First Meeting Discussion</vt:lpstr>
      <vt:lpstr>Potential Sites</vt:lpstr>
      <vt:lpstr>Demonstration project 1  Motivating client engagement in SM treatment</vt:lpstr>
      <vt:lpstr>Demonstration project 2</vt:lpstr>
      <vt:lpstr>Demonstration project 2  Building online capacity for community-based SM screening and brief interventions</vt:lpstr>
      <vt:lpstr>Target populations for community-based brief alcohol interventions</vt:lpstr>
      <vt:lpstr>One intervention approach:  Personalized assessment feedback</vt:lpstr>
      <vt:lpstr>PAF pamphlet (production cost = $1)</vt:lpstr>
      <vt:lpstr>PAF pamphlet (production cost = $1)</vt:lpstr>
      <vt:lpstr>6 month follow up results (intention to treat analysis)</vt:lpstr>
      <vt:lpstr>Web-based SBIRT for alcohol misuse</vt:lpstr>
      <vt:lpstr>PowerPoint Presentation</vt:lpstr>
      <vt:lpstr>PowerPoint Presentation</vt:lpstr>
      <vt:lpstr>PowerPoint Presentation</vt:lpstr>
      <vt:lpstr>PowerPoint Presentation</vt:lpstr>
      <vt:lpstr>Effectiveness of web-based screening and personalized feedback on graduating high school students  Average drinks per drinking day for 4 study groups of interest</vt:lpstr>
      <vt:lpstr>Demonstration project 2  Building online capacity for community-based SM screening and brief interventions</vt:lpstr>
      <vt:lpstr>Demonstration project 2  Building online capacity for community-based SM screening and brief interventions</vt:lpstr>
      <vt:lpstr>Demonstration project 2  Building online capacity for community-based SM screening and brief interventions</vt:lpstr>
      <vt:lpstr>Demonstration project 2  Building online capacity for community-based SM screening and brief interventions</vt:lpstr>
      <vt:lpstr>Demonstration project 2  Building online capacity for community-based SM screening and brief interventions</vt:lpstr>
      <vt:lpstr>Demonstration project 2  Building online capacity for community-based SM screening and brief interventions</vt:lpstr>
      <vt:lpstr>Demonstration project 2  Building online capacity for community-based SM screening and brief interventions</vt:lpstr>
      <vt:lpstr>Demonstration project 2  Building online capacity for community-based SM screening and brief interventions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dhodgins</dc:creator>
  <cp:lastModifiedBy>Administrator</cp:lastModifiedBy>
  <cp:revision>131</cp:revision>
  <dcterms:created xsi:type="dcterms:W3CDTF">2014-06-06T16:46:33Z</dcterms:created>
  <dcterms:modified xsi:type="dcterms:W3CDTF">2016-07-04T20:04:33Z</dcterms:modified>
</cp:coreProperties>
</file>