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33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8" r:id="rId23"/>
    <p:sldId id="33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25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Past-year alcohol use</c:v>
          </c:tx>
          <c:invertIfNegative val="0"/>
          <c:dLbls>
            <c:dLbl>
              <c:idx val="0"/>
              <c:layout>
                <c:manualLayout>
                  <c:x val="0"/>
                  <c:y val="8.869177536258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Sheet1!$C$6:$E$6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Sheet1!$C$7:$E$7</c:f>
              <c:numCache>
                <c:formatCode>General</c:formatCode>
                <c:ptCount val="3"/>
                <c:pt idx="0">
                  <c:v>76.2</c:v>
                </c:pt>
                <c:pt idx="1">
                  <c:v>78.5</c:v>
                </c:pt>
                <c:pt idx="2">
                  <c:v>79.5</c:v>
                </c:pt>
              </c:numCache>
            </c:numRef>
          </c:val>
        </c:ser>
        <c:ser>
          <c:idx val="1"/>
          <c:order val="1"/>
          <c:tx>
            <c:v>Past-year cannabis use</c:v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Sheet1!$C$6:$E$6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Sheet1!$C$8:$E$8</c:f>
              <c:numCache>
                <c:formatCode>General</c:formatCode>
                <c:ptCount val="3"/>
                <c:pt idx="0">
                  <c:v>11.4</c:v>
                </c:pt>
                <c:pt idx="1">
                  <c:v>10.199999999999999</c:v>
                </c:pt>
                <c:pt idx="2">
                  <c:v>13.2</c:v>
                </c:pt>
              </c:numCache>
            </c:numRef>
          </c:val>
        </c:ser>
        <c:ser>
          <c:idx val="2"/>
          <c:order val="2"/>
          <c:tx>
            <c:v>Past-year any illicit drug use</c:v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Sheet1!$C$6:$E$6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Sheet1!$C$9:$E$9</c:f>
              <c:numCache>
                <c:formatCode>General</c:formatCode>
                <c:ptCount val="3"/>
                <c:pt idx="0">
                  <c:v>12.1</c:v>
                </c:pt>
                <c:pt idx="1">
                  <c:v>11.1</c:v>
                </c:pt>
                <c:pt idx="2">
                  <c:v>14.7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85728"/>
        <c:axId val="48718592"/>
      </c:barChart>
      <c:catAx>
        <c:axId val="48585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48718592"/>
        <c:crosses val="autoZero"/>
        <c:auto val="1"/>
        <c:lblAlgn val="ctr"/>
        <c:lblOffset val="100"/>
        <c:noMultiLvlLbl val="0"/>
      </c:catAx>
      <c:valAx>
        <c:axId val="4871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5857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 b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Sheet2!$B$85</c:f>
              <c:strCache>
                <c:ptCount val="1"/>
                <c:pt idx="0">
                  <c:v>Any PDM</c:v>
                </c:pt>
              </c:strCache>
            </c:strRef>
          </c:tx>
          <c:invertIfNegative val="0"/>
          <c:cat>
            <c:strRef>
              <c:f>Sheet2!$A$86:$A$95</c:f>
              <c:strCache>
                <c:ptCount val="10"/>
                <c:pt idx="0">
                  <c:v>Female</c:v>
                </c:pt>
                <c:pt idx="1">
                  <c:v>Male</c:v>
                </c:pt>
                <c:pt idx="3">
                  <c:v>Grade 7-9</c:v>
                </c:pt>
                <c:pt idx="4">
                  <c:v>Grade 10-12</c:v>
                </c:pt>
                <c:pt idx="6">
                  <c:v>Non-aboriginal</c:v>
                </c:pt>
                <c:pt idx="7">
                  <c:v>First Nation</c:v>
                </c:pt>
                <c:pt idx="8">
                  <c:v>Metis</c:v>
                </c:pt>
                <c:pt idx="9">
                  <c:v>Inuit</c:v>
                </c:pt>
              </c:strCache>
            </c:strRef>
          </c:cat>
          <c:val>
            <c:numRef>
              <c:f>Sheet2!$B$86:$B$95</c:f>
              <c:numCache>
                <c:formatCode>General</c:formatCode>
                <c:ptCount val="10"/>
                <c:pt idx="0">
                  <c:v>5.9</c:v>
                </c:pt>
                <c:pt idx="1">
                  <c:v>6.9</c:v>
                </c:pt>
                <c:pt idx="3">
                  <c:v>4.3</c:v>
                </c:pt>
                <c:pt idx="4">
                  <c:v>7.5</c:v>
                </c:pt>
                <c:pt idx="6">
                  <c:v>5.6</c:v>
                </c:pt>
                <c:pt idx="7">
                  <c:v>11</c:v>
                </c:pt>
                <c:pt idx="8">
                  <c:v>8.8000000000000007</c:v>
                </c:pt>
                <c:pt idx="9">
                  <c:v>18.399999999999999</c:v>
                </c:pt>
              </c:numCache>
            </c:numRef>
          </c:val>
        </c:ser>
        <c:ser>
          <c:idx val="1"/>
          <c:order val="1"/>
          <c:tx>
            <c:strRef>
              <c:f>Sheet2!$C$85</c:f>
              <c:strCache>
                <c:ptCount val="1"/>
                <c:pt idx="0">
                  <c:v>Pain relievers</c:v>
                </c:pt>
              </c:strCache>
            </c:strRef>
          </c:tx>
          <c:invertIfNegative val="0"/>
          <c:cat>
            <c:strRef>
              <c:f>Sheet2!$A$86:$A$95</c:f>
              <c:strCache>
                <c:ptCount val="10"/>
                <c:pt idx="0">
                  <c:v>Female</c:v>
                </c:pt>
                <c:pt idx="1">
                  <c:v>Male</c:v>
                </c:pt>
                <c:pt idx="3">
                  <c:v>Grade 7-9</c:v>
                </c:pt>
                <c:pt idx="4">
                  <c:v>Grade 10-12</c:v>
                </c:pt>
                <c:pt idx="6">
                  <c:v>Non-aboriginal</c:v>
                </c:pt>
                <c:pt idx="7">
                  <c:v>First Nation</c:v>
                </c:pt>
                <c:pt idx="8">
                  <c:v>Metis</c:v>
                </c:pt>
                <c:pt idx="9">
                  <c:v>Inuit</c:v>
                </c:pt>
              </c:strCache>
            </c:strRef>
          </c:cat>
          <c:val>
            <c:numRef>
              <c:f>Sheet2!$C$86:$C$95</c:f>
              <c:numCache>
                <c:formatCode>General</c:formatCode>
                <c:ptCount val="10"/>
                <c:pt idx="0">
                  <c:v>4.3</c:v>
                </c:pt>
                <c:pt idx="1">
                  <c:v>3.8</c:v>
                </c:pt>
                <c:pt idx="3">
                  <c:v>2.5</c:v>
                </c:pt>
                <c:pt idx="4">
                  <c:v>5.6</c:v>
                </c:pt>
                <c:pt idx="6">
                  <c:v>3.7</c:v>
                </c:pt>
                <c:pt idx="7">
                  <c:v>9</c:v>
                </c:pt>
                <c:pt idx="8">
                  <c:v>6.2</c:v>
                </c:pt>
                <c:pt idx="9">
                  <c:v>16.399999999999999</c:v>
                </c:pt>
              </c:numCache>
            </c:numRef>
          </c:val>
        </c:ser>
        <c:ser>
          <c:idx val="2"/>
          <c:order val="2"/>
          <c:tx>
            <c:strRef>
              <c:f>Sheet2!$D$85</c:f>
              <c:strCache>
                <c:ptCount val="1"/>
                <c:pt idx="0">
                  <c:v>Stimulants</c:v>
                </c:pt>
              </c:strCache>
            </c:strRef>
          </c:tx>
          <c:invertIfNegative val="0"/>
          <c:cat>
            <c:strRef>
              <c:f>Sheet2!$A$86:$A$95</c:f>
              <c:strCache>
                <c:ptCount val="10"/>
                <c:pt idx="0">
                  <c:v>Female</c:v>
                </c:pt>
                <c:pt idx="1">
                  <c:v>Male</c:v>
                </c:pt>
                <c:pt idx="3">
                  <c:v>Grade 7-9</c:v>
                </c:pt>
                <c:pt idx="4">
                  <c:v>Grade 10-12</c:v>
                </c:pt>
                <c:pt idx="6">
                  <c:v>Non-aboriginal</c:v>
                </c:pt>
                <c:pt idx="7">
                  <c:v>First Nation</c:v>
                </c:pt>
                <c:pt idx="8">
                  <c:v>Metis</c:v>
                </c:pt>
                <c:pt idx="9">
                  <c:v>Inuit</c:v>
                </c:pt>
              </c:strCache>
            </c:strRef>
          </c:cat>
          <c:val>
            <c:numRef>
              <c:f>Sheet2!$D$86:$D$95</c:f>
              <c:numCache>
                <c:formatCode>General</c:formatCode>
                <c:ptCount val="10"/>
                <c:pt idx="0">
                  <c:v>3.2</c:v>
                </c:pt>
                <c:pt idx="1">
                  <c:v>3.6</c:v>
                </c:pt>
                <c:pt idx="3">
                  <c:v>2.6</c:v>
                </c:pt>
                <c:pt idx="4">
                  <c:v>4.0999999999999996</c:v>
                </c:pt>
                <c:pt idx="6">
                  <c:v>3.2</c:v>
                </c:pt>
                <c:pt idx="7">
                  <c:v>6.5</c:v>
                </c:pt>
                <c:pt idx="8">
                  <c:v>4.7</c:v>
                </c:pt>
                <c:pt idx="9">
                  <c:v>15</c:v>
                </c:pt>
              </c:numCache>
            </c:numRef>
          </c:val>
        </c:ser>
        <c:ser>
          <c:idx val="3"/>
          <c:order val="3"/>
          <c:tx>
            <c:strRef>
              <c:f>Sheet2!$E$85</c:f>
              <c:strCache>
                <c:ptCount val="1"/>
                <c:pt idx="0">
                  <c:v>Sedatives/tranqulizers</c:v>
                </c:pt>
              </c:strCache>
            </c:strRef>
          </c:tx>
          <c:invertIfNegative val="0"/>
          <c:cat>
            <c:strRef>
              <c:f>Sheet2!$A$86:$A$95</c:f>
              <c:strCache>
                <c:ptCount val="10"/>
                <c:pt idx="0">
                  <c:v>Female</c:v>
                </c:pt>
                <c:pt idx="1">
                  <c:v>Male</c:v>
                </c:pt>
                <c:pt idx="3">
                  <c:v>Grade 7-9</c:v>
                </c:pt>
                <c:pt idx="4">
                  <c:v>Grade 10-12</c:v>
                </c:pt>
                <c:pt idx="6">
                  <c:v>Non-aboriginal</c:v>
                </c:pt>
                <c:pt idx="7">
                  <c:v>First Nation</c:v>
                </c:pt>
                <c:pt idx="8">
                  <c:v>Metis</c:v>
                </c:pt>
                <c:pt idx="9">
                  <c:v>Inuit</c:v>
                </c:pt>
              </c:strCache>
            </c:strRef>
          </c:cat>
          <c:val>
            <c:numRef>
              <c:f>Sheet2!$E$86:$E$95</c:f>
              <c:numCache>
                <c:formatCode>General</c:formatCode>
                <c:ptCount val="10"/>
                <c:pt idx="0">
                  <c:v>2.4</c:v>
                </c:pt>
                <c:pt idx="1">
                  <c:v>1.9</c:v>
                </c:pt>
                <c:pt idx="3">
                  <c:v>1.6</c:v>
                </c:pt>
                <c:pt idx="4">
                  <c:v>2.7</c:v>
                </c:pt>
                <c:pt idx="6">
                  <c:v>1.9</c:v>
                </c:pt>
                <c:pt idx="7">
                  <c:v>5.6</c:v>
                </c:pt>
                <c:pt idx="8">
                  <c:v>3.7</c:v>
                </c:pt>
                <c:pt idx="9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07904"/>
        <c:axId val="51709440"/>
      </c:barChart>
      <c:catAx>
        <c:axId val="51707904"/>
        <c:scaling>
          <c:orientation val="minMax"/>
        </c:scaling>
        <c:delete val="0"/>
        <c:axPos val="b"/>
        <c:majorTickMark val="out"/>
        <c:minorTickMark val="none"/>
        <c:tickLblPos val="nextTo"/>
        <c:crossAx val="51709440"/>
        <c:crosses val="autoZero"/>
        <c:auto val="1"/>
        <c:lblAlgn val="ctr"/>
        <c:lblOffset val="100"/>
        <c:noMultiLvlLbl val="0"/>
      </c:catAx>
      <c:valAx>
        <c:axId val="51709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7079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Regina (I-Track '07-'08)</c:v>
          </c:tx>
          <c:invertIfNegative val="0"/>
          <c:cat>
            <c:strRef>
              <c:f>'[Chart in Microsoft PowerPoint]Sheet1'!$B$43:$B$55</c:f>
              <c:strCache>
                <c:ptCount val="13"/>
                <c:pt idx="0">
                  <c:v>Cocaine</c:v>
                </c:pt>
                <c:pt idx="1">
                  <c:v>Non-prescribed morphine</c:v>
                </c:pt>
                <c:pt idx="2">
                  <c:v>Oxycodone</c:v>
                </c:pt>
                <c:pt idx="3">
                  <c:v>Heroin</c:v>
                </c:pt>
                <c:pt idx="4">
                  <c:v>Hydromorphone</c:v>
                </c:pt>
                <c:pt idx="5">
                  <c:v>Crack</c:v>
                </c:pt>
                <c:pt idx="6">
                  <c:v>Methamphetamine</c:v>
                </c:pt>
                <c:pt idx="7">
                  <c:v>Heroin &amp; cocaine</c:v>
                </c:pt>
                <c:pt idx="8">
                  <c:v>Amphetamines</c:v>
                </c:pt>
                <c:pt idx="9">
                  <c:v>Ritalin alone</c:v>
                </c:pt>
                <c:pt idx="10">
                  <c:v>Talwin &amp; Ritalin</c:v>
                </c:pt>
                <c:pt idx="11">
                  <c:v>Fentanyl</c:v>
                </c:pt>
                <c:pt idx="12">
                  <c:v>Prescribed morphine</c:v>
                </c:pt>
              </c:strCache>
            </c:strRef>
          </c:cat>
          <c:val>
            <c:numRef>
              <c:f>'[Chart in Microsoft PowerPoint]Sheet1'!$C$43:$C$55</c:f>
              <c:numCache>
                <c:formatCode>General</c:formatCode>
                <c:ptCount val="13"/>
                <c:pt idx="0">
                  <c:v>84</c:v>
                </c:pt>
                <c:pt idx="1">
                  <c:v>60.8</c:v>
                </c:pt>
                <c:pt idx="2">
                  <c:v>20.399999999999999</c:v>
                </c:pt>
                <c:pt idx="3">
                  <c:v>3.6</c:v>
                </c:pt>
                <c:pt idx="4">
                  <c:v>27.6</c:v>
                </c:pt>
                <c:pt idx="5">
                  <c:v>40.700000000000003</c:v>
                </c:pt>
                <c:pt idx="6">
                  <c:v>3.6</c:v>
                </c:pt>
                <c:pt idx="7">
                  <c:v>3.6</c:v>
                </c:pt>
                <c:pt idx="8">
                  <c:v>0.8</c:v>
                </c:pt>
                <c:pt idx="9">
                  <c:v>49.6</c:v>
                </c:pt>
                <c:pt idx="10">
                  <c:v>40.799999999999997</c:v>
                </c:pt>
                <c:pt idx="11">
                  <c:v>2.4</c:v>
                </c:pt>
                <c:pt idx="12">
                  <c:v>3.2</c:v>
                </c:pt>
              </c:numCache>
            </c:numRef>
          </c:val>
        </c:ser>
        <c:ser>
          <c:idx val="1"/>
          <c:order val="1"/>
          <c:tx>
            <c:v>Edmonton (I-Track '07-'08)</c:v>
          </c:tx>
          <c:invertIfNegative val="0"/>
          <c:cat>
            <c:strRef>
              <c:f>'[Chart in Microsoft PowerPoint]Sheet1'!$B$43:$B$55</c:f>
              <c:strCache>
                <c:ptCount val="13"/>
                <c:pt idx="0">
                  <c:v>Cocaine</c:v>
                </c:pt>
                <c:pt idx="1">
                  <c:v>Non-prescribed morphine</c:v>
                </c:pt>
                <c:pt idx="2">
                  <c:v>Oxycodone</c:v>
                </c:pt>
                <c:pt idx="3">
                  <c:v>Heroin</c:v>
                </c:pt>
                <c:pt idx="4">
                  <c:v>Hydromorphone</c:v>
                </c:pt>
                <c:pt idx="5">
                  <c:v>Crack</c:v>
                </c:pt>
                <c:pt idx="6">
                  <c:v>Methamphetamine</c:v>
                </c:pt>
                <c:pt idx="7">
                  <c:v>Heroin &amp; cocaine</c:v>
                </c:pt>
                <c:pt idx="8">
                  <c:v>Amphetamines</c:v>
                </c:pt>
                <c:pt idx="9">
                  <c:v>Ritalin alone</c:v>
                </c:pt>
                <c:pt idx="10">
                  <c:v>Talwin &amp; Ritalin</c:v>
                </c:pt>
                <c:pt idx="11">
                  <c:v>Fentanyl</c:v>
                </c:pt>
                <c:pt idx="12">
                  <c:v>Prescribed morphine</c:v>
                </c:pt>
              </c:strCache>
            </c:strRef>
          </c:cat>
          <c:val>
            <c:numRef>
              <c:f>'[Chart in Microsoft PowerPoint]Sheet1'!$D$43:$D$55</c:f>
              <c:numCache>
                <c:formatCode>General</c:formatCode>
                <c:ptCount val="13"/>
                <c:pt idx="0">
                  <c:v>46</c:v>
                </c:pt>
                <c:pt idx="1">
                  <c:v>61.3</c:v>
                </c:pt>
                <c:pt idx="2">
                  <c:v>37.9</c:v>
                </c:pt>
                <c:pt idx="3">
                  <c:v>10.9</c:v>
                </c:pt>
                <c:pt idx="4">
                  <c:v>38.299999999999997</c:v>
                </c:pt>
                <c:pt idx="5">
                  <c:v>4.8</c:v>
                </c:pt>
                <c:pt idx="6">
                  <c:v>13.7</c:v>
                </c:pt>
                <c:pt idx="7">
                  <c:v>1.6</c:v>
                </c:pt>
                <c:pt idx="8">
                  <c:v>10.5</c:v>
                </c:pt>
                <c:pt idx="9">
                  <c:v>1.6</c:v>
                </c:pt>
                <c:pt idx="10">
                  <c:v>14.9</c:v>
                </c:pt>
                <c:pt idx="11">
                  <c:v>1.2</c:v>
                </c:pt>
                <c:pt idx="12">
                  <c:v>5.2</c:v>
                </c:pt>
              </c:numCache>
            </c:numRef>
          </c:val>
        </c:ser>
        <c:ser>
          <c:idx val="2"/>
          <c:order val="2"/>
          <c:tx>
            <c:v>EDUHS 2014</c:v>
          </c:tx>
          <c:invertIfNegative val="0"/>
          <c:cat>
            <c:strRef>
              <c:f>'[Chart in Microsoft PowerPoint]Sheet1'!$B$43:$B$55</c:f>
              <c:strCache>
                <c:ptCount val="13"/>
                <c:pt idx="0">
                  <c:v>Cocaine</c:v>
                </c:pt>
                <c:pt idx="1">
                  <c:v>Non-prescribed morphine</c:v>
                </c:pt>
                <c:pt idx="2">
                  <c:v>Oxycodone</c:v>
                </c:pt>
                <c:pt idx="3">
                  <c:v>Heroin</c:v>
                </c:pt>
                <c:pt idx="4">
                  <c:v>Hydromorphone</c:v>
                </c:pt>
                <c:pt idx="5">
                  <c:v>Crack</c:v>
                </c:pt>
                <c:pt idx="6">
                  <c:v>Methamphetamine</c:v>
                </c:pt>
                <c:pt idx="7">
                  <c:v>Heroin &amp; cocaine</c:v>
                </c:pt>
                <c:pt idx="8">
                  <c:v>Amphetamines</c:v>
                </c:pt>
                <c:pt idx="9">
                  <c:v>Ritalin alone</c:v>
                </c:pt>
                <c:pt idx="10">
                  <c:v>Talwin &amp; Ritalin</c:v>
                </c:pt>
                <c:pt idx="11">
                  <c:v>Fentanyl</c:v>
                </c:pt>
                <c:pt idx="12">
                  <c:v>Prescribed morphine</c:v>
                </c:pt>
              </c:strCache>
            </c:strRef>
          </c:cat>
          <c:val>
            <c:numRef>
              <c:f>'[Chart in Microsoft PowerPoint]Sheet1'!$E$43:$E$55</c:f>
              <c:numCache>
                <c:formatCode>General</c:formatCode>
                <c:ptCount val="13"/>
                <c:pt idx="0">
                  <c:v>33.700000000000003</c:v>
                </c:pt>
                <c:pt idx="1">
                  <c:v>67.400000000000006</c:v>
                </c:pt>
                <c:pt idx="2">
                  <c:v>25.4</c:v>
                </c:pt>
                <c:pt idx="3">
                  <c:v>34.799999999999997</c:v>
                </c:pt>
                <c:pt idx="4">
                  <c:v>75.3</c:v>
                </c:pt>
                <c:pt idx="5">
                  <c:v>21.1</c:v>
                </c:pt>
                <c:pt idx="6">
                  <c:v>69.900000000000006</c:v>
                </c:pt>
                <c:pt idx="7">
                  <c:v>0</c:v>
                </c:pt>
                <c:pt idx="8">
                  <c:v>0</c:v>
                </c:pt>
                <c:pt idx="9">
                  <c:v>8.6</c:v>
                </c:pt>
                <c:pt idx="10">
                  <c:v>15.4</c:v>
                </c:pt>
                <c:pt idx="11">
                  <c:v>12.5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573888"/>
        <c:axId val="51575424"/>
      </c:barChart>
      <c:catAx>
        <c:axId val="51573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0" baseline="0"/>
            </a:pPr>
            <a:endParaRPr lang="en-US"/>
          </a:p>
        </c:txPr>
        <c:crossAx val="51575424"/>
        <c:crosses val="autoZero"/>
        <c:auto val="1"/>
        <c:lblAlgn val="ctr"/>
        <c:lblOffset val="100"/>
        <c:noMultiLvlLbl val="0"/>
      </c:catAx>
      <c:valAx>
        <c:axId val="51575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15738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Regina (I-Track '07-'08)</c:v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PowerPoint]Sheet1'!$B$74:$B$78</c:f>
              <c:strCache>
                <c:ptCount val="5"/>
                <c:pt idx="0">
                  <c:v>Not at all</c:v>
                </c:pt>
                <c:pt idx="1">
                  <c:v>Once in a while, not every week</c:v>
                </c:pt>
                <c:pt idx="2">
                  <c:v>Once or twice a week</c:v>
                </c:pt>
                <c:pt idx="3">
                  <c:v>Three + times a week</c:v>
                </c:pt>
                <c:pt idx="4">
                  <c:v>Every day</c:v>
                </c:pt>
              </c:strCache>
            </c:strRef>
          </c:cat>
          <c:val>
            <c:numRef>
              <c:f>'[Chart in Microsoft PowerPoint]Sheet1'!$C$74:$C$78</c:f>
              <c:numCache>
                <c:formatCode>General</c:formatCode>
                <c:ptCount val="5"/>
                <c:pt idx="0">
                  <c:v>6</c:v>
                </c:pt>
                <c:pt idx="1">
                  <c:v>6.8</c:v>
                </c:pt>
                <c:pt idx="2">
                  <c:v>18.100000000000001</c:v>
                </c:pt>
                <c:pt idx="3">
                  <c:v>24.1</c:v>
                </c:pt>
                <c:pt idx="4">
                  <c:v>45</c:v>
                </c:pt>
              </c:numCache>
            </c:numRef>
          </c:val>
        </c:ser>
        <c:ser>
          <c:idx val="1"/>
          <c:order val="1"/>
          <c:tx>
            <c:v>Edmonton (I-Track '07-'08)</c:v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PowerPoint]Sheet1'!$B$74:$B$78</c:f>
              <c:strCache>
                <c:ptCount val="5"/>
                <c:pt idx="0">
                  <c:v>Not at all</c:v>
                </c:pt>
                <c:pt idx="1">
                  <c:v>Once in a while, not every week</c:v>
                </c:pt>
                <c:pt idx="2">
                  <c:v>Once or twice a week</c:v>
                </c:pt>
                <c:pt idx="3">
                  <c:v>Three + times a week</c:v>
                </c:pt>
                <c:pt idx="4">
                  <c:v>Every day</c:v>
                </c:pt>
              </c:strCache>
            </c:strRef>
          </c:cat>
          <c:val>
            <c:numRef>
              <c:f>'[Chart in Microsoft PowerPoint]Sheet1'!$D$74:$D$78</c:f>
              <c:numCache>
                <c:formatCode>General</c:formatCode>
                <c:ptCount val="5"/>
                <c:pt idx="0">
                  <c:v>13.4</c:v>
                </c:pt>
                <c:pt idx="1">
                  <c:v>30</c:v>
                </c:pt>
                <c:pt idx="2">
                  <c:v>18.600000000000001</c:v>
                </c:pt>
                <c:pt idx="3">
                  <c:v>10.9</c:v>
                </c:pt>
                <c:pt idx="4">
                  <c:v>27.1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540736"/>
        <c:axId val="51542272"/>
      </c:barChart>
      <c:catAx>
        <c:axId val="51540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1542272"/>
        <c:crosses val="autoZero"/>
        <c:auto val="1"/>
        <c:lblAlgn val="ctr"/>
        <c:lblOffset val="100"/>
        <c:noMultiLvlLbl val="0"/>
      </c:catAx>
      <c:valAx>
        <c:axId val="51542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540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Regina (I-Track '07-'08)</c:v>
          </c:tx>
          <c:invertIfNegative val="0"/>
          <c:cat>
            <c:strRef>
              <c:f>'[Chart in Microsoft PowerPoint]Sheet1'!$B$58:$B$71</c:f>
              <c:strCache>
                <c:ptCount val="14"/>
                <c:pt idx="0">
                  <c:v>Alcohol</c:v>
                </c:pt>
                <c:pt idx="1">
                  <c:v>Marijuana</c:v>
                </c:pt>
                <c:pt idx="2">
                  <c:v>Crack</c:v>
                </c:pt>
                <c:pt idx="3">
                  <c:v>Cocaine</c:v>
                </c:pt>
                <c:pt idx="4">
                  <c:v>Benzodiazepines</c:v>
                </c:pt>
                <c:pt idx="5">
                  <c:v>Tylenol w codeine</c:v>
                </c:pt>
                <c:pt idx="6">
                  <c:v>Methadone</c:v>
                </c:pt>
                <c:pt idx="7">
                  <c:v>Oxycodone</c:v>
                </c:pt>
                <c:pt idx="8">
                  <c:v>Hydromorphone</c:v>
                </c:pt>
                <c:pt idx="9">
                  <c:v>Non-prescribed morphine</c:v>
                </c:pt>
                <c:pt idx="10">
                  <c:v>Amphetamines</c:v>
                </c:pt>
                <c:pt idx="11">
                  <c:v>Ecstacy</c:v>
                </c:pt>
                <c:pt idx="12">
                  <c:v>Heroin</c:v>
                </c:pt>
                <c:pt idx="13">
                  <c:v>Methamphetamine</c:v>
                </c:pt>
              </c:strCache>
            </c:strRef>
          </c:cat>
          <c:val>
            <c:numRef>
              <c:f>'[Chart in Microsoft PowerPoint]Sheet1'!$C$58:$C$71</c:f>
              <c:numCache>
                <c:formatCode>General</c:formatCode>
                <c:ptCount val="14"/>
                <c:pt idx="0">
                  <c:v>77.5</c:v>
                </c:pt>
                <c:pt idx="1">
                  <c:v>69.099999999999994</c:v>
                </c:pt>
                <c:pt idx="2">
                  <c:v>43</c:v>
                </c:pt>
                <c:pt idx="3">
                  <c:v>23.3</c:v>
                </c:pt>
                <c:pt idx="4">
                  <c:v>20.9</c:v>
                </c:pt>
                <c:pt idx="5">
                  <c:v>29.7</c:v>
                </c:pt>
                <c:pt idx="6">
                  <c:v>21.7</c:v>
                </c:pt>
                <c:pt idx="7">
                  <c:v>9.1999999999999993</c:v>
                </c:pt>
                <c:pt idx="8">
                  <c:v>8</c:v>
                </c:pt>
                <c:pt idx="9">
                  <c:v>10</c:v>
                </c:pt>
                <c:pt idx="10">
                  <c:v>4.4000000000000004</c:v>
                </c:pt>
                <c:pt idx="11">
                  <c:v>3.2</c:v>
                </c:pt>
                <c:pt idx="12">
                  <c:v>0.8</c:v>
                </c:pt>
                <c:pt idx="13">
                  <c:v>6.8</c:v>
                </c:pt>
              </c:numCache>
            </c:numRef>
          </c:val>
        </c:ser>
        <c:ser>
          <c:idx val="1"/>
          <c:order val="1"/>
          <c:tx>
            <c:v>Edmonton (I-Track '07-'08)</c:v>
          </c:tx>
          <c:invertIfNegative val="0"/>
          <c:cat>
            <c:strRef>
              <c:f>'[Chart in Microsoft PowerPoint]Sheet1'!$B$58:$B$71</c:f>
              <c:strCache>
                <c:ptCount val="14"/>
                <c:pt idx="0">
                  <c:v>Alcohol</c:v>
                </c:pt>
                <c:pt idx="1">
                  <c:v>Marijuana</c:v>
                </c:pt>
                <c:pt idx="2">
                  <c:v>Crack</c:v>
                </c:pt>
                <c:pt idx="3">
                  <c:v>Cocaine</c:v>
                </c:pt>
                <c:pt idx="4">
                  <c:v>Benzodiazepines</c:v>
                </c:pt>
                <c:pt idx="5">
                  <c:v>Tylenol w codeine</c:v>
                </c:pt>
                <c:pt idx="6">
                  <c:v>Methadone</c:v>
                </c:pt>
                <c:pt idx="7">
                  <c:v>Oxycodone</c:v>
                </c:pt>
                <c:pt idx="8">
                  <c:v>Hydromorphone</c:v>
                </c:pt>
                <c:pt idx="9">
                  <c:v>Non-prescribed morphine</c:v>
                </c:pt>
                <c:pt idx="10">
                  <c:v>Amphetamines</c:v>
                </c:pt>
                <c:pt idx="11">
                  <c:v>Ecstacy</c:v>
                </c:pt>
                <c:pt idx="12">
                  <c:v>Heroin</c:v>
                </c:pt>
                <c:pt idx="13">
                  <c:v>Methamphetamine</c:v>
                </c:pt>
              </c:strCache>
            </c:strRef>
          </c:cat>
          <c:val>
            <c:numRef>
              <c:f>'[Chart in Microsoft PowerPoint]Sheet1'!$D$58:$D$71</c:f>
              <c:numCache>
                <c:formatCode>General</c:formatCode>
                <c:ptCount val="14"/>
                <c:pt idx="0">
                  <c:v>73.8</c:v>
                </c:pt>
                <c:pt idx="1">
                  <c:v>62.9</c:v>
                </c:pt>
                <c:pt idx="2">
                  <c:v>84.7</c:v>
                </c:pt>
                <c:pt idx="3">
                  <c:v>27.8</c:v>
                </c:pt>
                <c:pt idx="4">
                  <c:v>37.5</c:v>
                </c:pt>
                <c:pt idx="5">
                  <c:v>50.8</c:v>
                </c:pt>
                <c:pt idx="6">
                  <c:v>9.6999999999999993</c:v>
                </c:pt>
                <c:pt idx="7">
                  <c:v>23</c:v>
                </c:pt>
                <c:pt idx="8">
                  <c:v>14.1</c:v>
                </c:pt>
                <c:pt idx="9">
                  <c:v>25.8</c:v>
                </c:pt>
                <c:pt idx="10">
                  <c:v>9.6999999999999993</c:v>
                </c:pt>
                <c:pt idx="11">
                  <c:v>4.8</c:v>
                </c:pt>
                <c:pt idx="12">
                  <c:v>1.2</c:v>
                </c:pt>
                <c:pt idx="13">
                  <c:v>14.1</c:v>
                </c:pt>
              </c:numCache>
            </c:numRef>
          </c:val>
        </c:ser>
        <c:ser>
          <c:idx val="2"/>
          <c:order val="2"/>
          <c:tx>
            <c:v>EDUHS 2014</c:v>
          </c:tx>
          <c:invertIfNegative val="0"/>
          <c:cat>
            <c:strRef>
              <c:f>'[Chart in Microsoft PowerPoint]Sheet1'!$B$58:$B$71</c:f>
              <c:strCache>
                <c:ptCount val="14"/>
                <c:pt idx="0">
                  <c:v>Alcohol</c:v>
                </c:pt>
                <c:pt idx="1">
                  <c:v>Marijuana</c:v>
                </c:pt>
                <c:pt idx="2">
                  <c:v>Crack</c:v>
                </c:pt>
                <c:pt idx="3">
                  <c:v>Cocaine</c:v>
                </c:pt>
                <c:pt idx="4">
                  <c:v>Benzodiazepines</c:v>
                </c:pt>
                <c:pt idx="5">
                  <c:v>Tylenol w codeine</c:v>
                </c:pt>
                <c:pt idx="6">
                  <c:v>Methadone</c:v>
                </c:pt>
                <c:pt idx="7">
                  <c:v>Oxycodone</c:v>
                </c:pt>
                <c:pt idx="8">
                  <c:v>Hydromorphone</c:v>
                </c:pt>
                <c:pt idx="9">
                  <c:v>Non-prescribed morphine</c:v>
                </c:pt>
                <c:pt idx="10">
                  <c:v>Amphetamines</c:v>
                </c:pt>
                <c:pt idx="11">
                  <c:v>Ecstacy</c:v>
                </c:pt>
                <c:pt idx="12">
                  <c:v>Heroin</c:v>
                </c:pt>
                <c:pt idx="13">
                  <c:v>Methamphetamine</c:v>
                </c:pt>
              </c:strCache>
            </c:strRef>
          </c:cat>
          <c:val>
            <c:numRef>
              <c:f>'[Chart in Microsoft PowerPoint]Sheet1'!$E$58:$E$71</c:f>
              <c:numCache>
                <c:formatCode>General</c:formatCode>
                <c:ptCount val="14"/>
                <c:pt idx="0">
                  <c:v>69.7</c:v>
                </c:pt>
                <c:pt idx="1">
                  <c:v>63</c:v>
                </c:pt>
                <c:pt idx="2">
                  <c:v>64.8</c:v>
                </c:pt>
                <c:pt idx="3">
                  <c:v>45.8</c:v>
                </c:pt>
                <c:pt idx="4">
                  <c:v>43.7</c:v>
                </c:pt>
                <c:pt idx="5">
                  <c:v>0</c:v>
                </c:pt>
                <c:pt idx="6">
                  <c:v>0</c:v>
                </c:pt>
                <c:pt idx="7">
                  <c:v>21.1</c:v>
                </c:pt>
                <c:pt idx="8">
                  <c:v>27.5</c:v>
                </c:pt>
                <c:pt idx="9">
                  <c:v>34.5</c:v>
                </c:pt>
                <c:pt idx="10">
                  <c:v>0</c:v>
                </c:pt>
                <c:pt idx="11">
                  <c:v>14.4</c:v>
                </c:pt>
                <c:pt idx="12">
                  <c:v>26.4</c:v>
                </c:pt>
                <c:pt idx="13">
                  <c:v>45.1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90208"/>
        <c:axId val="51791744"/>
      </c:barChart>
      <c:catAx>
        <c:axId val="517902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1791744"/>
        <c:crosses val="autoZero"/>
        <c:auto val="1"/>
        <c:lblAlgn val="ctr"/>
        <c:lblOffset val="100"/>
        <c:noMultiLvlLbl val="0"/>
      </c:catAx>
      <c:valAx>
        <c:axId val="517917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17902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v>…of the 8.5% of AB adults with alcohol problems</c:v>
          </c:tx>
          <c:invertIfNegative val="0"/>
          <c:val>
            <c:numRef>
              <c:f>Sheet1!$C$3:$C$9</c:f>
              <c:numCache>
                <c:formatCode>General</c:formatCode>
                <c:ptCount val="7"/>
                <c:pt idx="0">
                  <c:v>19.899999999999999</c:v>
                </c:pt>
                <c:pt idx="1">
                  <c:v>8.6999999999999993</c:v>
                </c:pt>
                <c:pt idx="2">
                  <c:v>4.5</c:v>
                </c:pt>
                <c:pt idx="3">
                  <c:v>24</c:v>
                </c:pt>
                <c:pt idx="4">
                  <c:v>1.8</c:v>
                </c:pt>
                <c:pt idx="5">
                  <c:v>13.9</c:v>
                </c:pt>
                <c:pt idx="6">
                  <c:v>13.3</c:v>
                </c:pt>
              </c:numCache>
            </c:numRef>
          </c:val>
        </c:ser>
        <c:ser>
          <c:idx val="2"/>
          <c:order val="2"/>
          <c:tx>
            <c:v>…of the 1.9% of AB adults with diagnosed addictions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'Z:\AMHRL\Project Folders\Addiction Treatment Services\GAP-MAP (AHW)\Reports and Presentations\Final Report\Components for Final Report\[help seeking and unmet need_final.xlsx]Sheet2'!$A$3:$A$9</c:f>
              <c:strCache>
                <c:ptCount val="7"/>
                <c:pt idx="0">
                  <c:v>Information</c:v>
                </c:pt>
                <c:pt idx="1">
                  <c:v>Medication</c:v>
                </c:pt>
                <c:pt idx="2">
                  <c:v>Hospital care</c:v>
                </c:pt>
                <c:pt idx="3">
                  <c:v>Counseling</c:v>
                </c:pt>
                <c:pt idx="4">
                  <c:v>Harm reduction</c:v>
                </c:pt>
                <c:pt idx="5">
                  <c:v>Social interventions</c:v>
                </c:pt>
                <c:pt idx="6">
                  <c:v>Skills training</c:v>
                </c:pt>
              </c:strCache>
            </c:strRef>
          </c:cat>
          <c:val>
            <c:numRef>
              <c:f>'Z:\AMHRL\Project Folders\Addiction Treatment Services\GAP-MAP (AHW)\Reports and Presentations\Final Report\Components for Final Report\[help seeking and unmet need_final.xlsx]Sheet2'!$D$3:$D$9</c:f>
              <c:numCache>
                <c:formatCode>General</c:formatCode>
                <c:ptCount val="7"/>
                <c:pt idx="0">
                  <c:v>29.6</c:v>
                </c:pt>
                <c:pt idx="1">
                  <c:v>8.1999999999999993</c:v>
                </c:pt>
                <c:pt idx="2">
                  <c:v>16.7</c:v>
                </c:pt>
                <c:pt idx="3">
                  <c:v>36.5</c:v>
                </c:pt>
                <c:pt idx="4">
                  <c:v>7.5</c:v>
                </c:pt>
                <c:pt idx="5">
                  <c:v>25.7</c:v>
                </c:pt>
                <c:pt idx="6">
                  <c:v>26.6</c:v>
                </c:pt>
              </c:numCache>
            </c:numRef>
          </c:val>
        </c:ser>
        <c:ser>
          <c:idx val="3"/>
          <c:order val="3"/>
          <c:tx>
            <c:v>…of 320 marginalized drug users</c:v>
          </c:tx>
          <c:invertIfNegative val="0"/>
          <c:val>
            <c:numRef>
              <c:f>Sheet1!$E$3:$E$9</c:f>
              <c:numCache>
                <c:formatCode>General</c:formatCode>
                <c:ptCount val="7"/>
                <c:pt idx="0">
                  <c:v>27.5</c:v>
                </c:pt>
                <c:pt idx="1">
                  <c:v>33.299999999999997</c:v>
                </c:pt>
                <c:pt idx="2">
                  <c:v>17.600000000000001</c:v>
                </c:pt>
                <c:pt idx="3">
                  <c:v>46.9</c:v>
                </c:pt>
                <c:pt idx="4">
                  <c:v>10.8</c:v>
                </c:pt>
                <c:pt idx="5">
                  <c:v>58.6</c:v>
                </c:pt>
                <c:pt idx="6">
                  <c:v>30.9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917248"/>
        <c:axId val="148809984"/>
      </c:barChart>
      <c:lineChart>
        <c:grouping val="stacked"/>
        <c:varyColors val="0"/>
        <c:ser>
          <c:idx val="0"/>
          <c:order val="0"/>
          <c:tx>
            <c:v>AB adults</c:v>
          </c:tx>
          <c:spPr>
            <a:ln w="15875" cap="sq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triangle"/>
            <c:size val="4"/>
            <c:spPr>
              <a:solidFill>
                <a:srgbClr val="00B05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'Z:\AMHRL\Project Folders\Addiction Treatment Services\GAP-MAP (AHW)\Reports and Presentations\Final Report\Components for Final Report\[help seeking and unmet need_final.xlsx]Sheet2'!$A$3:$A$9</c:f>
              <c:strCache>
                <c:ptCount val="7"/>
                <c:pt idx="0">
                  <c:v>Information</c:v>
                </c:pt>
                <c:pt idx="1">
                  <c:v>Medication</c:v>
                </c:pt>
                <c:pt idx="2">
                  <c:v>Hospital care</c:v>
                </c:pt>
                <c:pt idx="3">
                  <c:v>Counseling</c:v>
                </c:pt>
                <c:pt idx="4">
                  <c:v>Harm reduction</c:v>
                </c:pt>
                <c:pt idx="5">
                  <c:v>Social interventions</c:v>
                </c:pt>
                <c:pt idx="6">
                  <c:v>Skills training</c:v>
                </c:pt>
              </c:strCache>
            </c:strRef>
          </c:cat>
          <c:val>
            <c:numRef>
              <c:f>'Z:\AMHRL\Project Folders\Addiction Treatment Services\GAP-MAP (AHW)\Reports and Presentations\Final Report\Components for Final Report\[help seeking and unmet need_final.xlsx]Sheet2'!$B$3:$B$9</c:f>
              <c:numCache>
                <c:formatCode>General</c:formatCode>
                <c:ptCount val="7"/>
                <c:pt idx="0">
                  <c:v>7.9</c:v>
                </c:pt>
                <c:pt idx="1">
                  <c:v>3.6</c:v>
                </c:pt>
                <c:pt idx="2">
                  <c:v>2.1</c:v>
                </c:pt>
                <c:pt idx="3">
                  <c:v>11.3</c:v>
                </c:pt>
                <c:pt idx="4">
                  <c:v>0.6</c:v>
                </c:pt>
                <c:pt idx="5">
                  <c:v>7.2</c:v>
                </c:pt>
                <c:pt idx="6">
                  <c:v>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917248"/>
        <c:axId val="148809984"/>
      </c:lineChart>
      <c:catAx>
        <c:axId val="14691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09984"/>
        <c:crosses val="autoZero"/>
        <c:auto val="1"/>
        <c:lblAlgn val="ctr"/>
        <c:lblOffset val="100"/>
        <c:noMultiLvlLbl val="0"/>
      </c:catAx>
      <c:valAx>
        <c:axId val="14880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91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PowerPoint]Sheet2'!$A$5</c:f>
              <c:strCache>
                <c:ptCount val="1"/>
                <c:pt idx="0">
                  <c:v>Alcohol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PowerPoint]Sheet2'!$B$4:$D$4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'[Chart in Microsoft PowerPoint]Sheet2'!$B$5:$D$5</c:f>
              <c:numCache>
                <c:formatCode>General</c:formatCode>
                <c:ptCount val="3"/>
                <c:pt idx="0">
                  <c:v>271</c:v>
                </c:pt>
                <c:pt idx="1">
                  <c:v>247</c:v>
                </c:pt>
                <c:pt idx="2">
                  <c:v>215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PowerPoint]Sheet2'!$A$6</c:f>
              <c:strCache>
                <c:ptCount val="1"/>
                <c:pt idx="0">
                  <c:v>Cocaine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PowerPoint]Sheet2'!$B$4:$D$4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'[Chart in Microsoft PowerPoint]Sheet2'!$B$6:$D$6</c:f>
              <c:numCache>
                <c:formatCode>General</c:formatCode>
                <c:ptCount val="3"/>
                <c:pt idx="0">
                  <c:v>62</c:v>
                </c:pt>
                <c:pt idx="1">
                  <c:v>34</c:v>
                </c:pt>
                <c:pt idx="2">
                  <c:v>27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PowerPoint]Sheet2'!$A$7</c:f>
              <c:strCache>
                <c:ptCount val="1"/>
                <c:pt idx="0">
                  <c:v>Cannabis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PowerPoint]Sheet2'!$B$4:$D$4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'[Chart in Microsoft PowerPoint]Sheet2'!$B$7:$D$7</c:f>
              <c:numCache>
                <c:formatCode>General</c:formatCode>
                <c:ptCount val="3"/>
                <c:pt idx="0">
                  <c:v>41</c:v>
                </c:pt>
                <c:pt idx="1">
                  <c:v>45</c:v>
                </c:pt>
                <c:pt idx="2">
                  <c:v>30</c:v>
                </c:pt>
              </c:numCache>
            </c:numRef>
          </c:val>
        </c:ser>
        <c:ser>
          <c:idx val="3"/>
          <c:order val="3"/>
          <c:tx>
            <c:strRef>
              <c:f>'[Chart in Microsoft PowerPoint]Sheet2'!$A$8</c:f>
              <c:strCache>
                <c:ptCount val="1"/>
                <c:pt idx="0">
                  <c:v>Opioids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PowerPoint]Sheet2'!$B$4:$D$4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'[Chart in Microsoft PowerPoint]Sheet2'!$B$8:$D$8</c:f>
              <c:numCache>
                <c:formatCode>General</c:formatCode>
                <c:ptCount val="3"/>
                <c:pt idx="0">
                  <c:v>37</c:v>
                </c:pt>
                <c:pt idx="1">
                  <c:v>40</c:v>
                </c:pt>
                <c:pt idx="2">
                  <c:v>19</c:v>
                </c:pt>
              </c:numCache>
            </c:numRef>
          </c:val>
        </c:ser>
        <c:ser>
          <c:idx val="4"/>
          <c:order val="4"/>
          <c:tx>
            <c:strRef>
              <c:f>'[Chart in Microsoft PowerPoint]Sheet2'!$A$9</c:f>
              <c:strCache>
                <c:ptCount val="1"/>
                <c:pt idx="0">
                  <c:v>Amphetamines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PowerPoint]Sheet2'!$B$4:$D$4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'[Chart in Microsoft PowerPoint]Sheet2'!$B$9:$D$9</c:f>
              <c:numCache>
                <c:formatCode>General</c:formatCode>
                <c:ptCount val="3"/>
                <c:pt idx="0">
                  <c:v>13</c:v>
                </c:pt>
                <c:pt idx="1">
                  <c:v>11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740608"/>
        <c:axId val="48754688"/>
      </c:barChart>
      <c:catAx>
        <c:axId val="48740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8754688"/>
        <c:crosses val="autoZero"/>
        <c:auto val="1"/>
        <c:lblAlgn val="ctr"/>
        <c:lblOffset val="100"/>
        <c:noMultiLvlLbl val="0"/>
      </c:catAx>
      <c:valAx>
        <c:axId val="48754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7406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Males</c:v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Sheet1!$B$20:$B$22</c:f>
              <c:strCache>
                <c:ptCount val="3"/>
                <c:pt idx="0">
                  <c:v>Alcohol</c:v>
                </c:pt>
                <c:pt idx="1">
                  <c:v>Cannabis </c:v>
                </c:pt>
                <c:pt idx="2">
                  <c:v>Any illicit</c:v>
                </c:pt>
              </c:strCache>
            </c:strRef>
          </c:cat>
          <c:val>
            <c:numRef>
              <c:f>Sheet1!$C$20:$C$22</c:f>
              <c:numCache>
                <c:formatCode>General</c:formatCode>
                <c:ptCount val="3"/>
                <c:pt idx="0">
                  <c:v>82.7</c:v>
                </c:pt>
                <c:pt idx="1">
                  <c:v>13.7</c:v>
                </c:pt>
                <c:pt idx="2">
                  <c:v>15.2</c:v>
                </c:pt>
              </c:numCache>
            </c:numRef>
          </c:val>
        </c:ser>
        <c:ser>
          <c:idx val="1"/>
          <c:order val="1"/>
          <c:tx>
            <c:v>Females</c:v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Sheet1!$B$20:$B$22</c:f>
              <c:strCache>
                <c:ptCount val="3"/>
                <c:pt idx="0">
                  <c:v>Alcohol</c:v>
                </c:pt>
                <c:pt idx="1">
                  <c:v>Cannabis </c:v>
                </c:pt>
                <c:pt idx="2">
                  <c:v>Any illicit</c:v>
                </c:pt>
              </c:strCache>
            </c:strRef>
          </c:cat>
          <c:val>
            <c:numRef>
              <c:f>Sheet1!$D$20:$D$22</c:f>
              <c:numCache>
                <c:formatCode>General</c:formatCode>
                <c:ptCount val="3"/>
                <c:pt idx="0">
                  <c:v>74.400000000000006</c:v>
                </c:pt>
                <c:pt idx="1">
                  <c:v>7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785664"/>
        <c:axId val="48799744"/>
      </c:barChart>
      <c:catAx>
        <c:axId val="48785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8799744"/>
        <c:crosses val="autoZero"/>
        <c:auto val="1"/>
        <c:lblAlgn val="ctr"/>
        <c:lblOffset val="100"/>
        <c:noMultiLvlLbl val="0"/>
      </c:catAx>
      <c:valAx>
        <c:axId val="4879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7856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Sheet1!$C$27</c:f>
              <c:strCache>
                <c:ptCount val="1"/>
                <c:pt idx="0">
                  <c:v>15-24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Sheet1!$B$28:$B$30</c:f>
              <c:strCache>
                <c:ptCount val="3"/>
                <c:pt idx="0">
                  <c:v>Alcohol</c:v>
                </c:pt>
                <c:pt idx="1">
                  <c:v>Cannabis</c:v>
                </c:pt>
                <c:pt idx="2">
                  <c:v>Any illicit</c:v>
                </c:pt>
              </c:strCache>
            </c:strRef>
          </c:cat>
          <c:val>
            <c:numRef>
              <c:f>Sheet1!$C$28:$C$30</c:f>
              <c:numCache>
                <c:formatCode>General</c:formatCode>
                <c:ptCount val="3"/>
                <c:pt idx="0">
                  <c:v>70</c:v>
                </c:pt>
                <c:pt idx="1">
                  <c:v>20.3</c:v>
                </c:pt>
                <c:pt idx="2">
                  <c:v>22.2</c:v>
                </c:pt>
              </c:numCache>
            </c:numRef>
          </c:val>
        </c:ser>
        <c:ser>
          <c:idx val="1"/>
          <c:order val="1"/>
          <c:tx>
            <c:strRef>
              <c:f>Sheet1!$D$27</c:f>
              <c:strCache>
                <c:ptCount val="1"/>
                <c:pt idx="0">
                  <c:v>25+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Sheet1!$B$28:$B$30</c:f>
              <c:strCache>
                <c:ptCount val="3"/>
                <c:pt idx="0">
                  <c:v>Alcohol</c:v>
                </c:pt>
                <c:pt idx="1">
                  <c:v>Cannabis</c:v>
                </c:pt>
                <c:pt idx="2">
                  <c:v>Any illicit</c:v>
                </c:pt>
              </c:strCache>
            </c:strRef>
          </c:cat>
          <c:val>
            <c:numRef>
              <c:f>Sheet1!$D$28:$D$30</c:f>
              <c:numCache>
                <c:formatCode>General</c:formatCode>
                <c:ptCount val="3"/>
                <c:pt idx="0">
                  <c:v>80</c:v>
                </c:pt>
                <c:pt idx="1">
                  <c:v>8.4</c:v>
                </c:pt>
                <c:pt idx="2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822144"/>
        <c:axId val="48823680"/>
      </c:barChart>
      <c:catAx>
        <c:axId val="48822144"/>
        <c:scaling>
          <c:orientation val="minMax"/>
        </c:scaling>
        <c:delete val="0"/>
        <c:axPos val="b"/>
        <c:majorTickMark val="out"/>
        <c:minorTickMark val="none"/>
        <c:tickLblPos val="nextTo"/>
        <c:crossAx val="48823680"/>
        <c:crosses val="autoZero"/>
        <c:auto val="1"/>
        <c:lblAlgn val="ctr"/>
        <c:lblOffset val="100"/>
        <c:noMultiLvlLbl val="0"/>
      </c:catAx>
      <c:valAx>
        <c:axId val="4882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822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PowerPoint]Sheet1'!$C$32</c:f>
              <c:strCache>
                <c:ptCount val="1"/>
                <c:pt idx="0">
                  <c:v>Harm-males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PowerPoint]Sheet1'!$B$33:$B$35</c:f>
              <c:strCache>
                <c:ptCount val="3"/>
                <c:pt idx="0">
                  <c:v>Alcohol</c:v>
                </c:pt>
                <c:pt idx="2">
                  <c:v>Any illicit</c:v>
                </c:pt>
              </c:strCache>
            </c:strRef>
          </c:cat>
          <c:val>
            <c:numRef>
              <c:f>'[Chart in Microsoft PowerPoint]Sheet1'!$C$33:$C$35</c:f>
              <c:numCache>
                <c:formatCode>General</c:formatCode>
                <c:ptCount val="3"/>
                <c:pt idx="0">
                  <c:v>21.2</c:v>
                </c:pt>
                <c:pt idx="2">
                  <c:v>18.3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PowerPoint]Sheet1'!$D$32</c:f>
              <c:strCache>
                <c:ptCount val="1"/>
                <c:pt idx="0">
                  <c:v>Harm-females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PowerPoint]Sheet1'!$B$33:$B$35</c:f>
              <c:strCache>
                <c:ptCount val="3"/>
                <c:pt idx="0">
                  <c:v>Alcohol</c:v>
                </c:pt>
                <c:pt idx="2">
                  <c:v>Any illicit</c:v>
                </c:pt>
              </c:strCache>
            </c:strRef>
          </c:cat>
          <c:val>
            <c:numRef>
              <c:f>'[Chart in Microsoft PowerPoint]Sheet1'!$D$33:$D$35</c:f>
              <c:numCache>
                <c:formatCode>General</c:formatCode>
                <c:ptCount val="3"/>
                <c:pt idx="0">
                  <c:v>15.9</c:v>
                </c:pt>
                <c:pt idx="2">
                  <c:v>13.3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PowerPoint]Sheet1'!$E$32</c:f>
              <c:strCache>
                <c:ptCount val="1"/>
                <c:pt idx="0">
                  <c:v>Harm 15-24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PowerPoint]Sheet1'!$B$33:$B$35</c:f>
              <c:strCache>
                <c:ptCount val="3"/>
                <c:pt idx="0">
                  <c:v>Alcohol</c:v>
                </c:pt>
                <c:pt idx="2">
                  <c:v>Any illicit</c:v>
                </c:pt>
              </c:strCache>
            </c:strRef>
          </c:cat>
          <c:val>
            <c:numRef>
              <c:f>'[Chart in Microsoft PowerPoint]Sheet1'!$E$33:$E$35</c:f>
              <c:numCache>
                <c:formatCode>General</c:formatCode>
                <c:ptCount val="3"/>
                <c:pt idx="0">
                  <c:v>24.4</c:v>
                </c:pt>
                <c:pt idx="2">
                  <c:v>24.1</c:v>
                </c:pt>
              </c:numCache>
            </c:numRef>
          </c:val>
        </c:ser>
        <c:ser>
          <c:idx val="3"/>
          <c:order val="3"/>
          <c:tx>
            <c:strRef>
              <c:f>'[Chart in Microsoft PowerPoint]Sheet1'!$F$32</c:f>
              <c:strCache>
                <c:ptCount val="1"/>
                <c:pt idx="0">
                  <c:v>Harm 25+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PowerPoint]Sheet1'!$B$33:$B$35</c:f>
              <c:strCache>
                <c:ptCount val="3"/>
                <c:pt idx="0">
                  <c:v>Alcohol</c:v>
                </c:pt>
                <c:pt idx="2">
                  <c:v>Any illicit</c:v>
                </c:pt>
              </c:strCache>
            </c:strRef>
          </c:cat>
          <c:val>
            <c:numRef>
              <c:f>'[Chart in Microsoft PowerPoint]Sheet1'!$F$33:$F$35</c:f>
              <c:numCache>
                <c:formatCode>General</c:formatCode>
                <c:ptCount val="3"/>
                <c:pt idx="0">
                  <c:v>17.600000000000001</c:v>
                </c:pt>
                <c:pt idx="2">
                  <c:v>13.3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048448"/>
        <c:axId val="51049984"/>
      </c:barChart>
      <c:catAx>
        <c:axId val="51048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1049984"/>
        <c:crosses val="autoZero"/>
        <c:auto val="1"/>
        <c:lblAlgn val="ctr"/>
        <c:lblOffset val="100"/>
        <c:noMultiLvlLbl val="0"/>
      </c:catAx>
      <c:valAx>
        <c:axId val="51049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048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Sheet2!$A$22</c:f>
              <c:strCache>
                <c:ptCount val="1"/>
                <c:pt idx="0">
                  <c:v>Alcohol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Sheet2!$B$21:$D$21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Sheet2!$B$22:$D$22</c:f>
              <c:numCache>
                <c:formatCode>General</c:formatCode>
                <c:ptCount val="3"/>
                <c:pt idx="0">
                  <c:v>39</c:v>
                </c:pt>
                <c:pt idx="1">
                  <c:v>46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Sheet2!$A$23</c:f>
              <c:strCache>
                <c:ptCount val="1"/>
                <c:pt idx="0">
                  <c:v>Binge drinking (% among current drinkers)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Sheet2!$B$21:$D$21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Sheet2!$B$23:$D$23</c:f>
              <c:numCache>
                <c:formatCode>General</c:formatCode>
                <c:ptCount val="3"/>
                <c:pt idx="0">
                  <c:v>76</c:v>
                </c:pt>
                <c:pt idx="1">
                  <c:v>77</c:v>
                </c:pt>
                <c:pt idx="2">
                  <c:v>74</c:v>
                </c:pt>
              </c:numCache>
            </c:numRef>
          </c:val>
        </c:ser>
        <c:ser>
          <c:idx val="2"/>
          <c:order val="2"/>
          <c:tx>
            <c:strRef>
              <c:f>Sheet2!$A$24</c:f>
              <c:strCache>
                <c:ptCount val="1"/>
                <c:pt idx="0">
                  <c:v>Cannabis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Sheet2!$B$21:$D$21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Sheet2!$B$24:$D$24</c:f>
              <c:numCache>
                <c:formatCode>General</c:formatCode>
                <c:ptCount val="3"/>
                <c:pt idx="0">
                  <c:v>16</c:v>
                </c:pt>
                <c:pt idx="1">
                  <c:v>22</c:v>
                </c:pt>
                <c:pt idx="2">
                  <c:v>23</c:v>
                </c:pt>
              </c:numCache>
            </c:numRef>
          </c:val>
        </c:ser>
        <c:ser>
          <c:idx val="3"/>
          <c:order val="3"/>
          <c:tx>
            <c:strRef>
              <c:f>Sheet2!$A$25</c:f>
              <c:strCache>
                <c:ptCount val="1"/>
                <c:pt idx="0">
                  <c:v>Prescription/OTC meds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Sheet2!$B$21:$D$21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Sheet2!$B$25:$D$25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317760"/>
        <c:axId val="51331840"/>
      </c:barChart>
      <c:catAx>
        <c:axId val="51317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1331840"/>
        <c:crosses val="autoZero"/>
        <c:auto val="1"/>
        <c:lblAlgn val="ctr"/>
        <c:lblOffset val="100"/>
        <c:noMultiLvlLbl val="0"/>
      </c:catAx>
      <c:valAx>
        <c:axId val="51331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3177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Sheet2!$A$35</c:f>
              <c:strCache>
                <c:ptCount val="1"/>
                <c:pt idx="0">
                  <c:v>&lt; once/month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Sheet2!$B$33:$D$34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Sheet2!$B$35:$D$35</c:f>
              <c:numCache>
                <c:formatCode>General</c:formatCode>
                <c:ptCount val="3"/>
                <c:pt idx="0">
                  <c:v>42</c:v>
                </c:pt>
                <c:pt idx="1">
                  <c:v>37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Sheet2!$A$36</c:f>
              <c:strCache>
                <c:ptCount val="1"/>
                <c:pt idx="0">
                  <c:v>1-3 times/month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Sheet2!$B$33:$D$34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Sheet2!$B$36:$D$36</c:f>
              <c:numCache>
                <c:formatCode>General</c:formatCode>
                <c:ptCount val="3"/>
                <c:pt idx="0">
                  <c:v>44</c:v>
                </c:pt>
                <c:pt idx="1">
                  <c:v>47</c:v>
                </c:pt>
                <c:pt idx="2">
                  <c:v>44</c:v>
                </c:pt>
              </c:numCache>
            </c:numRef>
          </c:val>
        </c:ser>
        <c:ser>
          <c:idx val="2"/>
          <c:order val="2"/>
          <c:tx>
            <c:strRef>
              <c:f>Sheet2!$A$37</c:f>
              <c:strCache>
                <c:ptCount val="1"/>
                <c:pt idx="0">
                  <c:v>once/week or more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Sheet2!$B$33:$D$34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Sheet2!$B$37:$D$37</c:f>
              <c:numCache>
                <c:formatCode>General</c:formatCode>
                <c:ptCount val="3"/>
                <c:pt idx="0">
                  <c:v>14</c:v>
                </c:pt>
                <c:pt idx="1">
                  <c:v>16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171712"/>
        <c:axId val="51173248"/>
      </c:barChart>
      <c:catAx>
        <c:axId val="51171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1173248"/>
        <c:crosses val="autoZero"/>
        <c:auto val="1"/>
        <c:lblAlgn val="ctr"/>
        <c:lblOffset val="100"/>
        <c:noMultiLvlLbl val="0"/>
      </c:catAx>
      <c:valAx>
        <c:axId val="51173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1717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Sheet2!$A$41</c:f>
              <c:strCache>
                <c:ptCount val="1"/>
                <c:pt idx="0">
                  <c:v>&lt; once/month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Sheet2!$B$39:$D$40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Sheet2!$B$41:$D$41</c:f>
              <c:numCache>
                <c:formatCode>General</c:formatCode>
                <c:ptCount val="3"/>
                <c:pt idx="0">
                  <c:v>36</c:v>
                </c:pt>
                <c:pt idx="1">
                  <c:v>34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Sheet2!$A$42</c:f>
              <c:strCache>
                <c:ptCount val="1"/>
                <c:pt idx="0">
                  <c:v>1-3 times/month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Sheet2!$B$39:$D$40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Sheet2!$B$42:$D$42</c:f>
              <c:numCache>
                <c:formatCode>General</c:formatCode>
                <c:ptCount val="3"/>
                <c:pt idx="0">
                  <c:v>26</c:v>
                </c:pt>
                <c:pt idx="1">
                  <c:v>25</c:v>
                </c:pt>
                <c:pt idx="2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Sheet2!$A$43</c:f>
              <c:strCache>
                <c:ptCount val="1"/>
                <c:pt idx="0">
                  <c:v>once/week or more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Sheet2!$B$39:$D$40</c:f>
              <c:strCache>
                <c:ptCount val="3"/>
                <c:pt idx="0">
                  <c:v>Alberta</c:v>
                </c:pt>
                <c:pt idx="1">
                  <c:v>Saskatchewan</c:v>
                </c:pt>
                <c:pt idx="2">
                  <c:v>Manitoba</c:v>
                </c:pt>
              </c:strCache>
            </c:strRef>
          </c:cat>
          <c:val>
            <c:numRef>
              <c:f>Sheet2!$B$43:$D$43</c:f>
              <c:numCache>
                <c:formatCode>General</c:formatCode>
                <c:ptCount val="3"/>
                <c:pt idx="0">
                  <c:v>34</c:v>
                </c:pt>
                <c:pt idx="1">
                  <c:v>41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14144"/>
        <c:axId val="51415680"/>
      </c:barChart>
      <c:catAx>
        <c:axId val="51414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1415680"/>
        <c:crosses val="autoZero"/>
        <c:auto val="1"/>
        <c:lblAlgn val="ctr"/>
        <c:lblOffset val="100"/>
        <c:noMultiLvlLbl val="0"/>
      </c:catAx>
      <c:valAx>
        <c:axId val="51415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414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Sheet2!$B$67</c:f>
              <c:strCache>
                <c:ptCount val="1"/>
                <c:pt idx="0">
                  <c:v>Any PDM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Sheet2!$A$68:$A$72</c:f>
              <c:strCache>
                <c:ptCount val="5"/>
                <c:pt idx="0">
                  <c:v>BC</c:v>
                </c:pt>
                <c:pt idx="1">
                  <c:v>Prairies</c:v>
                </c:pt>
                <c:pt idx="2">
                  <c:v>Ontario</c:v>
                </c:pt>
                <c:pt idx="3">
                  <c:v>Quebec</c:v>
                </c:pt>
                <c:pt idx="4">
                  <c:v>Atlantic</c:v>
                </c:pt>
              </c:strCache>
            </c:strRef>
          </c:cat>
          <c:val>
            <c:numRef>
              <c:f>Sheet2!$B$68:$B$72</c:f>
              <c:numCache>
                <c:formatCode>General</c:formatCode>
                <c:ptCount val="5"/>
                <c:pt idx="0">
                  <c:v>9</c:v>
                </c:pt>
                <c:pt idx="1">
                  <c:v>4.7</c:v>
                </c:pt>
                <c:pt idx="2">
                  <c:v>5.6</c:v>
                </c:pt>
                <c:pt idx="3">
                  <c:v>5.5</c:v>
                </c:pt>
                <c:pt idx="4">
                  <c:v>6.4</c:v>
                </c:pt>
              </c:numCache>
            </c:numRef>
          </c:val>
        </c:ser>
        <c:ser>
          <c:idx val="1"/>
          <c:order val="1"/>
          <c:tx>
            <c:strRef>
              <c:f>Sheet2!$C$67</c:f>
              <c:strCache>
                <c:ptCount val="1"/>
                <c:pt idx="0">
                  <c:v>Pain relievers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Sheet2!$A$68:$A$72</c:f>
              <c:strCache>
                <c:ptCount val="5"/>
                <c:pt idx="0">
                  <c:v>BC</c:v>
                </c:pt>
                <c:pt idx="1">
                  <c:v>Prairies</c:v>
                </c:pt>
                <c:pt idx="2">
                  <c:v>Ontario</c:v>
                </c:pt>
                <c:pt idx="3">
                  <c:v>Quebec</c:v>
                </c:pt>
                <c:pt idx="4">
                  <c:v>Atlantic</c:v>
                </c:pt>
              </c:strCache>
            </c:strRef>
          </c:cat>
          <c:val>
            <c:numRef>
              <c:f>Sheet2!$C$68:$C$72</c:f>
              <c:numCache>
                <c:formatCode>General</c:formatCode>
                <c:ptCount val="5"/>
                <c:pt idx="0">
                  <c:v>7.3</c:v>
                </c:pt>
                <c:pt idx="1">
                  <c:v>3.4</c:v>
                </c:pt>
                <c:pt idx="2">
                  <c:v>4.4000000000000004</c:v>
                </c:pt>
                <c:pt idx="3">
                  <c:v>1.5</c:v>
                </c:pt>
                <c:pt idx="4">
                  <c:v>4.2</c:v>
                </c:pt>
              </c:numCache>
            </c:numRef>
          </c:val>
        </c:ser>
        <c:ser>
          <c:idx val="2"/>
          <c:order val="2"/>
          <c:tx>
            <c:strRef>
              <c:f>Sheet2!$D$67</c:f>
              <c:strCache>
                <c:ptCount val="1"/>
                <c:pt idx="0">
                  <c:v>Stimulants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Sheet2!$A$68:$A$72</c:f>
              <c:strCache>
                <c:ptCount val="5"/>
                <c:pt idx="0">
                  <c:v>BC</c:v>
                </c:pt>
                <c:pt idx="1">
                  <c:v>Prairies</c:v>
                </c:pt>
                <c:pt idx="2">
                  <c:v>Ontario</c:v>
                </c:pt>
                <c:pt idx="3">
                  <c:v>Quebec</c:v>
                </c:pt>
                <c:pt idx="4">
                  <c:v>Atlantic</c:v>
                </c:pt>
              </c:strCache>
            </c:strRef>
          </c:cat>
          <c:val>
            <c:numRef>
              <c:f>Sheet2!$D$68:$D$72</c:f>
              <c:numCache>
                <c:formatCode>General</c:formatCode>
                <c:ptCount val="5"/>
                <c:pt idx="0">
                  <c:v>4.5999999999999996</c:v>
                </c:pt>
                <c:pt idx="1">
                  <c:v>2.7</c:v>
                </c:pt>
                <c:pt idx="2">
                  <c:v>3</c:v>
                </c:pt>
                <c:pt idx="3">
                  <c:v>3.9</c:v>
                </c:pt>
                <c:pt idx="4">
                  <c:v>3.9</c:v>
                </c:pt>
              </c:numCache>
            </c:numRef>
          </c:val>
        </c:ser>
        <c:ser>
          <c:idx val="3"/>
          <c:order val="3"/>
          <c:tx>
            <c:strRef>
              <c:f>Sheet2!$E$67</c:f>
              <c:strCache>
                <c:ptCount val="1"/>
                <c:pt idx="0">
                  <c:v>Sedatives/tranqulizers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Sheet2!$A$68:$A$72</c:f>
              <c:strCache>
                <c:ptCount val="5"/>
                <c:pt idx="0">
                  <c:v>BC</c:v>
                </c:pt>
                <c:pt idx="1">
                  <c:v>Prairies</c:v>
                </c:pt>
                <c:pt idx="2">
                  <c:v>Ontario</c:v>
                </c:pt>
                <c:pt idx="3">
                  <c:v>Quebec</c:v>
                </c:pt>
                <c:pt idx="4">
                  <c:v>Atlantic</c:v>
                </c:pt>
              </c:strCache>
            </c:strRef>
          </c:cat>
          <c:val>
            <c:numRef>
              <c:f>Sheet2!$E$68:$E$72</c:f>
              <c:numCache>
                <c:formatCode>General</c:formatCode>
                <c:ptCount val="5"/>
                <c:pt idx="0">
                  <c:v>3.4</c:v>
                </c:pt>
                <c:pt idx="1">
                  <c:v>1.6</c:v>
                </c:pt>
                <c:pt idx="2">
                  <c:v>1.8</c:v>
                </c:pt>
                <c:pt idx="3">
                  <c:v>2.4</c:v>
                </c:pt>
                <c:pt idx="4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61120"/>
        <c:axId val="51491584"/>
      </c:barChart>
      <c:catAx>
        <c:axId val="51461120"/>
        <c:scaling>
          <c:orientation val="minMax"/>
        </c:scaling>
        <c:delete val="0"/>
        <c:axPos val="b"/>
        <c:majorTickMark val="out"/>
        <c:minorTickMark val="none"/>
        <c:tickLblPos val="nextTo"/>
        <c:crossAx val="51491584"/>
        <c:crosses val="autoZero"/>
        <c:auto val="1"/>
        <c:lblAlgn val="ctr"/>
        <c:lblOffset val="100"/>
        <c:noMultiLvlLbl val="0"/>
      </c:catAx>
      <c:valAx>
        <c:axId val="51491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4611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551E7-EC10-45C1-9AFF-64B09488D3B1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C266B-07C4-4149-8787-54DB0CD1A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1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C216-3BB6-1245-810D-95E3E91B7AA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8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0"/>
            <a:ext cx="6856810" cy="533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6953251" y="762000"/>
            <a:ext cx="2193131" cy="533400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/>
          <a:lstStyle>
            <a:lvl1pPr algn="l">
              <a:defRPr sz="4425" spc="-75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165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BE4E7-A5EA-4C49-9A4F-C234A8047838}" type="datetimeFigureOut"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6/22/2016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A9B7F-208A-402B-AAFD-DE04620904BA}" type="slidenum">
              <a:rPr lang="en-US">
                <a:solidFill>
                  <a:srgbClr val="40BAD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38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72CFC-FC7A-4ADE-8B63-A49D4DB6459F}" type="datetimeFigureOut"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6/22/2016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E8BCC-CD1F-416D-BD38-D0F3E9B2EA51}" type="slidenum">
              <a:rPr lang="en-US">
                <a:solidFill>
                  <a:srgbClr val="40BAD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2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B312-211E-4D77-977F-0D2C2271CE7E}" type="datetimeFigureOut"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6/22/2016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F86C-EE84-4365-8C49-1869997F7E3C}" type="slidenum">
              <a:rPr lang="en-US">
                <a:solidFill>
                  <a:srgbClr val="40BAD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3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5E49B-657D-4659-8737-254AB65E4DCE}" type="datetimeFigureOut"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6/22/2016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4664A-D015-4972-85D3-35CFDB18CA71}" type="slidenum">
              <a:rPr lang="en-US">
                <a:solidFill>
                  <a:srgbClr val="40BAD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85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/>
          <a:lstStyle>
            <a:lvl1pPr>
              <a:defRPr sz="4425" b="0" spc="-7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65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81CB-2A25-4B6D-9133-9E215AEAB48D}" type="datetimeFigureOut"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6/22/2016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5C39D-8D50-4EF9-9F78-3903B54ECF31}" type="slidenum">
              <a:rPr lang="en-US">
                <a:solidFill>
                  <a:srgbClr val="40BAD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6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790C-F79E-4874-879C-E002C1B64C09}" type="datetimeFigureOut"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6/22/2016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B04F4-8E9E-4385-A556-BF46430EC5A8}" type="slidenum">
              <a:rPr lang="en-US">
                <a:solidFill>
                  <a:srgbClr val="40BAD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64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3E95F-DCAF-4159-ADF8-57CA84DA3C4B}" type="datetimeFigureOut"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6/22/2016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D8FF7-B79B-462B-A107-EF0A08D56EB1}" type="slidenum">
              <a:rPr lang="en-US">
                <a:solidFill>
                  <a:srgbClr val="40BAD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62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12125-F960-4F4E-89A6-34F39136D6EC}" type="datetimeFigureOut"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6/22/2016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E2BB4-9E3D-4D93-A850-325574ECF94D}" type="slidenum">
              <a:rPr lang="en-US">
                <a:solidFill>
                  <a:srgbClr val="40BAD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47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7430A-9BBC-43AF-A264-668554AEFF62}" type="datetimeFigureOut"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6/22/2016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BD351-CBE3-42EE-AA04-3F6451DEBE95}" type="slidenum">
              <a:rPr lang="en-US">
                <a:solidFill>
                  <a:srgbClr val="40BAD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41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/>
          <a:lstStyle>
            <a:lvl1pPr>
              <a:defRPr sz="24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7ED3-9301-47F8-96C9-9A45136AD6CD}" type="datetimeFigureOut"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6/22/2016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87AFE-5DB6-4FB0-A789-57A1093FB243}" type="slidenum">
              <a:rPr lang="en-US">
                <a:solidFill>
                  <a:srgbClr val="40BAD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00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/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rtlCol="0" anchor="t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3008"/>
            <a:ext cx="212598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F008C-6EB2-4FCA-BAB0-37AD24E53749}" type="datetimeFigureOut"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pPr>
                <a:defRPr/>
              </a:pPr>
              <a:t>6/22/2016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137" y="6356351"/>
            <a:ext cx="44338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2451-73A7-4C64-898B-31604E111C9A}" type="slidenum">
              <a:rPr lang="en-US">
                <a:solidFill>
                  <a:srgbClr val="40BAD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2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8826"/>
            <a:ext cx="2582466" cy="5330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310" y="1123951"/>
            <a:ext cx="2210990" cy="460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23" y="758826"/>
            <a:ext cx="288131" cy="5330825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01554" y="863601"/>
            <a:ext cx="54864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45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 defTabSz="342900">
              <a:defRPr/>
            </a:pPr>
            <a:fld id="{06789DCC-8D64-4638-8E63-A8BE1FFA1E6E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342900">
                <a:defRPr/>
              </a:pPr>
              <a:t>6/22/2016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553" y="6356351"/>
            <a:ext cx="4433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 defTabSz="342900">
              <a:defRPr/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997" y="6356351"/>
            <a:ext cx="1147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defTabSz="342900">
              <a:defRPr/>
            </a:pPr>
            <a:fld id="{24A99251-C79F-4248-A758-A1B283FB8B74}" type="slidenum">
              <a:rPr lang="en-US" smtClean="0">
                <a:solidFill>
                  <a:srgbClr val="40BAD2"/>
                </a:solidFill>
              </a:rPr>
              <a:pPr defTabSz="342900">
                <a:defRPr/>
              </a:pPr>
              <a:t>‹#›</a:t>
            </a:fld>
            <a:endParaRPr lang="en-US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3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700" kern="1200" spc="-45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Corbel" panose="020B0503020204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Corbel" panose="020B0503020204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Corbel" panose="020B0503020204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Corbel" panose="020B050302020402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Corbel" panose="020B050302020402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Corbel" panose="020B050302020402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Corbel" panose="020B050302020402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Corbel" panose="020B0503020204020204" pitchFamily="34" charset="0"/>
        </a:defRPr>
      </a:lvl9pPr>
    </p:titleStyle>
    <p:bodyStyle>
      <a:lvl1pPr marL="136922" indent="-136922" algn="l" rtl="0" fontAlgn="base">
        <a:lnSpc>
          <a:spcPct val="90000"/>
        </a:lnSpc>
        <a:spcBef>
          <a:spcPts val="9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1500" kern="1200">
          <a:solidFill>
            <a:srgbClr val="595959"/>
          </a:solidFill>
          <a:latin typeface="+mn-lt"/>
          <a:ea typeface="+mn-ea"/>
          <a:cs typeface="+mn-cs"/>
        </a:defRPr>
      </a:lvl1pPr>
      <a:lvl2pPr marL="514350" indent="-136922" algn="l" rtl="0" fontAlgn="base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anose="05020102010507070707" pitchFamily="18" charset="2"/>
        <a:buChar char="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857250" indent="-136922" algn="l" rtl="0" fontAlgn="base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anose="05020102010507070707" pitchFamily="18" charset="2"/>
        <a:buChar char=""/>
        <a:defRPr sz="1200" kern="1200">
          <a:solidFill>
            <a:srgbClr val="595959"/>
          </a:solidFill>
          <a:latin typeface="+mn-lt"/>
          <a:ea typeface="+mn-ea"/>
          <a:cs typeface="+mn-cs"/>
        </a:defRPr>
      </a:lvl3pPr>
      <a:lvl4pPr marL="1200150" indent="-136922" algn="l" rtl="0" fontAlgn="base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anose="05020102010507070707" pitchFamily="18" charset="2"/>
        <a:buChar char=""/>
        <a:defRPr sz="1050" kern="1200">
          <a:solidFill>
            <a:srgbClr val="595959"/>
          </a:solidFill>
          <a:latin typeface="+mn-lt"/>
          <a:ea typeface="+mn-ea"/>
          <a:cs typeface="+mn-cs"/>
        </a:defRPr>
      </a:lvl4pPr>
      <a:lvl5pPr marL="1543050" indent="-136922" algn="l" rtl="0" fontAlgn="base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anose="05020102010507070707" pitchFamily="18" charset="2"/>
        <a:buChar char=""/>
        <a:defRPr sz="1050" kern="1200">
          <a:solidFill>
            <a:srgbClr val="595959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The ‘official’ state of addiction problems and interventions in the Node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Cam Wild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767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Past-year use by sex, Canada (CADUMS, 2012)</a:t>
            </a:r>
            <a:endParaRPr lang="en-CA" sz="23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789567"/>
              </p:ext>
            </p:extLst>
          </p:nvPr>
        </p:nvGraphicFramePr>
        <p:xfrm>
          <a:off x="2667001" y="762000"/>
          <a:ext cx="6019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2039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Past-year use by age group, Canada (CADUMS, 2012)</a:t>
            </a:r>
            <a:endParaRPr lang="en-CA" sz="23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308376"/>
              </p:ext>
            </p:extLst>
          </p:nvPr>
        </p:nvGraphicFramePr>
        <p:xfrm>
          <a:off x="2667000" y="762000"/>
          <a:ext cx="6019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4467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Percentage of past-year users reporting harm by sex and age, Canada </a:t>
            </a:r>
            <a:br>
              <a:rPr lang="en-CA" sz="2300" b="1" dirty="0" smtClean="0"/>
            </a:br>
            <a:r>
              <a:rPr lang="en-CA" sz="2300" b="1" dirty="0" smtClean="0"/>
              <a:t>(CADUMS, 2012)</a:t>
            </a:r>
            <a:endParaRPr lang="en-CA" sz="23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343874"/>
              </p:ext>
            </p:extLst>
          </p:nvPr>
        </p:nvGraphicFramePr>
        <p:xfrm>
          <a:off x="2743201" y="762000"/>
          <a:ext cx="5943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6610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Past-year substance use, grade 7-12 students (CSTADS, 2012-13)</a:t>
            </a:r>
            <a:endParaRPr lang="en-CA" sz="23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673980"/>
              </p:ext>
            </p:extLst>
          </p:nvPr>
        </p:nvGraphicFramePr>
        <p:xfrm>
          <a:off x="2667001" y="762000"/>
          <a:ext cx="6019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873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Frequency of binge drinking among past-year alcohol users (CADUMS, 2012-13)</a:t>
            </a:r>
            <a:endParaRPr lang="en-CA" sz="23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184153"/>
              </p:ext>
            </p:extLst>
          </p:nvPr>
        </p:nvGraphicFramePr>
        <p:xfrm>
          <a:off x="2667001" y="762000"/>
          <a:ext cx="6019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4228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Frequency of cannabis use among past-year users (CSTADS 2012-13)</a:t>
            </a:r>
            <a:endParaRPr lang="en-CA" sz="23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218933"/>
              </p:ext>
            </p:extLst>
          </p:nvPr>
        </p:nvGraphicFramePr>
        <p:xfrm>
          <a:off x="2667001" y="762000"/>
          <a:ext cx="6019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7269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Nonmedical prescription drug misuse (PDM), grade 7-12 students by region (CSTADS, 2008-09)</a:t>
            </a:r>
            <a:endParaRPr lang="en-CA" sz="23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460329"/>
              </p:ext>
            </p:extLst>
          </p:nvPr>
        </p:nvGraphicFramePr>
        <p:xfrm>
          <a:off x="2667001" y="762000"/>
          <a:ext cx="6019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07876" y="304800"/>
            <a:ext cx="4493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u="sng" dirty="0" smtClean="0"/>
              <a:t>Source</a:t>
            </a:r>
            <a:r>
              <a:rPr lang="en-CA" sz="1200" dirty="0" smtClean="0"/>
              <a:t>: Currie &amp; Wild (2012), </a:t>
            </a:r>
            <a:r>
              <a:rPr lang="en-CA" sz="1200" i="1" dirty="0" err="1" smtClean="0"/>
              <a:t>Cdn</a:t>
            </a:r>
            <a:r>
              <a:rPr lang="en-CA" sz="1200" i="1" dirty="0" smtClean="0"/>
              <a:t> J Psychiatry</a:t>
            </a:r>
            <a:r>
              <a:rPr lang="en-CA" sz="1200" dirty="0" smtClean="0"/>
              <a:t>, 57(12), 745-51.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3655035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Sociodemographic correlates of nonmedical PDM, Canadian grade 7-12 students (CSTADS, 2008-09)</a:t>
            </a:r>
            <a:endParaRPr lang="en-CA" sz="23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01921"/>
              </p:ext>
            </p:extLst>
          </p:nvPr>
        </p:nvGraphicFramePr>
        <p:xfrm>
          <a:off x="2667001" y="762000"/>
          <a:ext cx="6096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14800" y="381000"/>
            <a:ext cx="4493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u="sng" dirty="0" smtClean="0"/>
              <a:t>Source</a:t>
            </a:r>
            <a:r>
              <a:rPr lang="en-CA" sz="1200" dirty="0" smtClean="0"/>
              <a:t>: Currie &amp; Wild (2012), </a:t>
            </a:r>
            <a:r>
              <a:rPr lang="en-CA" sz="1200" i="1" dirty="0" err="1" smtClean="0"/>
              <a:t>Cdn</a:t>
            </a:r>
            <a:r>
              <a:rPr lang="en-CA" sz="1200" i="1" dirty="0" smtClean="0"/>
              <a:t> J Psychiatry</a:t>
            </a:r>
            <a:r>
              <a:rPr lang="en-CA" sz="1200" dirty="0" smtClean="0"/>
              <a:t>, 57(12), 745-51.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466642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Drug-using socially marginalized populations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00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Drugs injected in past 6 months (% of respondents)</a:t>
            </a:r>
            <a:endParaRPr lang="en-CA" sz="23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124928"/>
              </p:ext>
            </p:extLst>
          </p:nvPr>
        </p:nvGraphicFramePr>
        <p:xfrm>
          <a:off x="2590800" y="762000"/>
          <a:ext cx="6248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994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Overview and data sources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729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Frequency of injecting (past 30 days)</a:t>
            </a:r>
            <a:endParaRPr lang="en-CA" sz="23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419321"/>
              </p:ext>
            </p:extLst>
          </p:nvPr>
        </p:nvGraphicFramePr>
        <p:xfrm>
          <a:off x="2590800" y="762000"/>
          <a:ext cx="6172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1036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Non-injected drug use, past 6 months (% of </a:t>
            </a:r>
            <a:br>
              <a:rPr lang="en-CA" sz="2300" b="1" dirty="0" smtClean="0"/>
            </a:br>
            <a:r>
              <a:rPr lang="en-CA" sz="2300" b="1" dirty="0" smtClean="0"/>
              <a:t>respondents)</a:t>
            </a:r>
            <a:endParaRPr lang="en-CA" sz="23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01933"/>
              </p:ext>
            </p:extLst>
          </p:nvPr>
        </p:nvGraphicFramePr>
        <p:xfrm>
          <a:off x="2590800" y="762000"/>
          <a:ext cx="6172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5380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51" y="304802"/>
            <a:ext cx="5230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In the past 12 months, have you received [SERVICE] because of </a:t>
            </a:r>
          </a:p>
          <a:p>
            <a:r>
              <a:rPr lang="en-US" sz="1100" dirty="0">
                <a:solidFill>
                  <a:prstClr val="black"/>
                </a:solidFill>
              </a:rPr>
              <a:t>problems with your emotions, mental health, or use of alcohol or drugs?</a:t>
            </a:r>
          </a:p>
          <a:p>
            <a:r>
              <a:rPr lang="en-US" sz="1100" dirty="0">
                <a:solidFill>
                  <a:prstClr val="black"/>
                </a:solidFill>
              </a:rPr>
              <a:t>[information, medication, hospital care, counseling, social interventions, skills training, </a:t>
            </a:r>
          </a:p>
          <a:p>
            <a:r>
              <a:rPr lang="en-US" sz="1100" dirty="0">
                <a:solidFill>
                  <a:prstClr val="black"/>
                </a:solidFill>
              </a:rPr>
              <a:t>harm reduction]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1" y="1143000"/>
            <a:ext cx="1713931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Yes, in the past 12 months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1" y="1600200"/>
            <a:ext cx="1816523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No, but I think I needed this </a:t>
            </a:r>
          </a:p>
          <a:p>
            <a:r>
              <a:rPr lang="en-US" sz="1100" dirty="0">
                <a:solidFill>
                  <a:prstClr val="black"/>
                </a:solidFill>
              </a:rPr>
              <a:t>kind of help in </a:t>
            </a:r>
          </a:p>
          <a:p>
            <a:r>
              <a:rPr lang="en-US" sz="1100" dirty="0">
                <a:solidFill>
                  <a:prstClr val="black"/>
                </a:solidFill>
              </a:rPr>
              <a:t>the last 12 months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1" y="2286002"/>
            <a:ext cx="2103461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No, I did not need this </a:t>
            </a:r>
          </a:p>
          <a:p>
            <a:r>
              <a:rPr lang="en-US" sz="1100" dirty="0">
                <a:solidFill>
                  <a:prstClr val="black"/>
                </a:solidFill>
              </a:rPr>
              <a:t>kind of help in the last 12 months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3151" y="2819402"/>
            <a:ext cx="22974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Do you think that you got as much </a:t>
            </a:r>
          </a:p>
          <a:p>
            <a:r>
              <a:rPr lang="en-US" sz="1100" dirty="0">
                <a:solidFill>
                  <a:prstClr val="black"/>
                </a:solidFill>
              </a:rPr>
              <a:t>[SERVICE] as you think you needed?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3276600"/>
            <a:ext cx="396262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Yes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28950" y="3276600"/>
            <a:ext cx="357790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No</a:t>
            </a:r>
          </a:p>
        </p:txBody>
      </p:sp>
      <p:cxnSp>
        <p:nvCxnSpPr>
          <p:cNvPr id="12" name="Shape 11"/>
          <p:cNvCxnSpPr>
            <a:stCxn id="4" idx="1"/>
          </p:cNvCxnSpPr>
          <p:nvPr/>
        </p:nvCxnSpPr>
        <p:spPr>
          <a:xfrm rot="10800000" flipV="1">
            <a:off x="2171701" y="1273805"/>
            <a:ext cx="342901" cy="177419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43150" y="3962402"/>
            <a:ext cx="35942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>
                <a:solidFill>
                  <a:prstClr val="black"/>
                </a:solidFill>
              </a:rPr>
              <a:t>Please indicate if each of the following reasons stopped </a:t>
            </a:r>
          </a:p>
          <a:p>
            <a:r>
              <a:rPr lang="en-CA" sz="1100" dirty="0">
                <a:solidFill>
                  <a:prstClr val="black"/>
                </a:solidFill>
              </a:rPr>
              <a:t>you from getting any or enough help in the past 12 months</a:t>
            </a:r>
            <a:endParaRPr lang="en-US" sz="1100" dirty="0">
              <a:solidFill>
                <a:prstClr val="black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171700" y="3048000"/>
            <a:ext cx="171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14600" y="4419600"/>
            <a:ext cx="1871025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I preferred to manage myself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14601" y="4724400"/>
            <a:ext cx="2127505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I didn’t think anything would help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14601" y="5029200"/>
            <a:ext cx="1986441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CA" sz="1100" dirty="0">
                <a:solidFill>
                  <a:prstClr val="black"/>
                </a:solidFill>
              </a:rPr>
              <a:t>I didn’t know where to get help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14600" y="5334000"/>
            <a:ext cx="3656770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CA" sz="1100" dirty="0">
                <a:solidFill>
                  <a:prstClr val="black"/>
                </a:solidFill>
              </a:rPr>
              <a:t>I was afraid to ask for help or what others would think of me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4601" y="5638800"/>
            <a:ext cx="1763624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CA" sz="1100" dirty="0">
                <a:solidFill>
                  <a:prstClr val="black"/>
                </a:solidFill>
              </a:rPr>
              <a:t>I couldn’t afford the money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14601" y="5943600"/>
            <a:ext cx="1689886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CA" sz="1100" dirty="0">
                <a:solidFill>
                  <a:prstClr val="black"/>
                </a:solidFill>
              </a:rPr>
              <a:t>I asked but didn’t get help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00601" y="1828800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3591" y="3581400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Partially met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807859" y="1756372"/>
            <a:ext cx="6735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Not met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24400" y="2370640"/>
            <a:ext cx="676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No need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00300" y="3581400"/>
            <a:ext cx="7264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Fully met</a:t>
            </a:r>
          </a:p>
        </p:txBody>
      </p:sp>
      <p:sp>
        <p:nvSpPr>
          <p:cNvPr id="65" name="Oval 64"/>
          <p:cNvSpPr/>
          <p:nvPr/>
        </p:nvSpPr>
        <p:spPr>
          <a:xfrm>
            <a:off x="4807859" y="1658577"/>
            <a:ext cx="673582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3107212" y="3569328"/>
            <a:ext cx="836138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4044210" y="3737572"/>
            <a:ext cx="23066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322209" y="1984972"/>
            <a:ext cx="1028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5893709" y="4194772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350909" y="1984972"/>
            <a:ext cx="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7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856687"/>
              </p:ext>
            </p:extLst>
          </p:nvPr>
        </p:nvGraphicFramePr>
        <p:xfrm>
          <a:off x="304800" y="1181219"/>
          <a:ext cx="8610601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381000"/>
            <a:ext cx="848296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300" dirty="0"/>
              <a:t>Unmet needs for service in AB, general adult population (GAP-MAP) </a:t>
            </a:r>
            <a:endParaRPr lang="en-CA" sz="2300" dirty="0" smtClean="0"/>
          </a:p>
          <a:p>
            <a:r>
              <a:rPr lang="en-CA" sz="2300" dirty="0" smtClean="0"/>
              <a:t>and </a:t>
            </a:r>
            <a:r>
              <a:rPr lang="en-CA" sz="2300" dirty="0"/>
              <a:t>marginalized Edmonton drug users (EDUHS)</a:t>
            </a:r>
          </a:p>
        </p:txBody>
      </p:sp>
    </p:spTree>
    <p:extLst>
      <p:ext uri="{BB962C8B-B14F-4D97-AF65-F5344CB8AC3E}">
        <p14:creationId xmlns:p14="http://schemas.microsoft.com/office/powerpoint/2010/main" val="427970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300" b="1" dirty="0" smtClean="0"/>
              <a:t>Overview</a:t>
            </a:r>
            <a:endParaRPr lang="en-CA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590800"/>
            <a:ext cx="6019800" cy="1905000"/>
          </a:xfrm>
        </p:spPr>
        <p:txBody>
          <a:bodyPr>
            <a:noAutofit/>
          </a:bodyPr>
          <a:lstStyle/>
          <a:p>
            <a:endParaRPr lang="en-CA" sz="2000" dirty="0" smtClean="0"/>
          </a:p>
          <a:p>
            <a:r>
              <a:rPr lang="en-CA" sz="2000" dirty="0" smtClean="0"/>
              <a:t>Information </a:t>
            </a:r>
            <a:r>
              <a:rPr lang="en-CA" sz="2000" dirty="0" smtClean="0"/>
              <a:t>sources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Prevalence of substance use among</a:t>
            </a:r>
          </a:p>
          <a:p>
            <a:pPr lvl="1"/>
            <a:r>
              <a:rPr lang="en-CA" sz="2000" dirty="0" smtClean="0"/>
              <a:t>Mainstream populations: adults &amp; students (grades 7-12)</a:t>
            </a:r>
          </a:p>
          <a:p>
            <a:pPr lvl="1"/>
            <a:r>
              <a:rPr lang="en-CA" sz="2000" dirty="0" smtClean="0"/>
              <a:t>People using drugs, including marginalized populations</a:t>
            </a:r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endParaRPr lang="en-CA" sz="2000" dirty="0" smtClean="0"/>
          </a:p>
          <a:p>
            <a:endParaRPr lang="en-CA" sz="20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50408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Data sources: Prevalence in mainstream populations</a:t>
            </a:r>
            <a:endParaRPr lang="en-CA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1" y="838200"/>
            <a:ext cx="6019800" cy="5349240"/>
          </a:xfrm>
        </p:spPr>
        <p:txBody>
          <a:bodyPr>
            <a:normAutofit/>
          </a:bodyPr>
          <a:lstStyle/>
          <a:p>
            <a:r>
              <a:rPr lang="en-CA" sz="2000" dirty="0" smtClean="0"/>
              <a:t>Adults via National surveys: Canadian Community Health Survey and Canadian Alcohol and Drug Use Monitoring Survey/Canadian Tobacco, Alcohol, and Drugs Survey</a:t>
            </a:r>
          </a:p>
          <a:p>
            <a:pPr lvl="1"/>
            <a:r>
              <a:rPr lang="en-CA" sz="2000" dirty="0" smtClean="0"/>
              <a:t>Nationally and provincially representative sample of Canadians 15+ years, surveyed by phone</a:t>
            </a:r>
          </a:p>
          <a:p>
            <a:pPr lvl="1"/>
            <a:r>
              <a:rPr lang="en-CA" sz="2000" dirty="0" smtClean="0"/>
              <a:t>Data presented for AB, SK, </a:t>
            </a:r>
            <a:r>
              <a:rPr lang="en-CA" sz="2000" dirty="0" smtClean="0"/>
              <a:t>MB</a:t>
            </a:r>
          </a:p>
          <a:p>
            <a:pPr marL="377428" lvl="1" indent="0">
              <a:buNone/>
            </a:pPr>
            <a:endParaRPr lang="en-CA" sz="2000" dirty="0" smtClean="0"/>
          </a:p>
          <a:p>
            <a:r>
              <a:rPr lang="en-CA" sz="2000" dirty="0" smtClean="0"/>
              <a:t>Students via National surveys: Canadian Student Tobacco, Alcohol, and Drugs Survey</a:t>
            </a:r>
          </a:p>
          <a:p>
            <a:pPr lvl="1"/>
            <a:r>
              <a:rPr lang="en-CA" sz="2000" dirty="0" smtClean="0"/>
              <a:t>Biannual survey of nationally and provincially representative samples of grade 7-12 students, in-class questionnaire administration</a:t>
            </a:r>
          </a:p>
          <a:p>
            <a:pPr lvl="1"/>
            <a:r>
              <a:rPr lang="en-CA" sz="2000" dirty="0" smtClean="0"/>
              <a:t>Data presented for AB, SK, MB</a:t>
            </a:r>
          </a:p>
          <a:p>
            <a:endParaRPr lang="en-CA" sz="20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906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Data sources: Prevalence among people with higher drug use rates, including marginalized </a:t>
            </a:r>
            <a:r>
              <a:rPr lang="en-CA" sz="2300" b="1" dirty="0" smtClean="0"/>
              <a:t>populations</a:t>
            </a:r>
            <a:endParaRPr lang="en-CA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1" y="838200"/>
            <a:ext cx="6019800" cy="5349240"/>
          </a:xfrm>
        </p:spPr>
        <p:txBody>
          <a:bodyPr>
            <a:normAutofit/>
          </a:bodyPr>
          <a:lstStyle/>
          <a:p>
            <a:r>
              <a:rPr lang="en-CA" sz="2000" dirty="0" smtClean="0"/>
              <a:t>I-Track: Federally funded, now in 3</a:t>
            </a:r>
            <a:r>
              <a:rPr lang="en-CA" sz="2000" baseline="30000" dirty="0" smtClean="0"/>
              <a:t>rd</a:t>
            </a:r>
            <a:r>
              <a:rPr lang="en-CA" sz="2000" dirty="0" smtClean="0"/>
              <a:t> phase.  ‘</a:t>
            </a:r>
            <a:r>
              <a:rPr lang="en-CA" sz="2000" dirty="0" err="1" smtClean="0"/>
              <a:t>Sentinal</a:t>
            </a:r>
            <a:r>
              <a:rPr lang="en-CA" sz="2000" dirty="0" smtClean="0"/>
              <a:t>’ assessment of HIV, Hep C and associated risk behaviours drug users across Canadian cities</a:t>
            </a:r>
          </a:p>
          <a:p>
            <a:pPr lvl="1"/>
            <a:r>
              <a:rPr lang="en-CA" sz="2000" dirty="0" smtClean="0"/>
              <a:t>Recruitment and interviews via harm reduction programs in 10 cities and regions</a:t>
            </a:r>
          </a:p>
          <a:p>
            <a:pPr lvl="1"/>
            <a:r>
              <a:rPr lang="en-CA" sz="2000" dirty="0" smtClean="0"/>
              <a:t>Data presented from Edmonton (n = 249) and Regina (n = 250) in 2007-08</a:t>
            </a:r>
          </a:p>
          <a:p>
            <a:pPr lvl="1"/>
            <a:r>
              <a:rPr lang="en-CA" sz="2000" dirty="0" smtClean="0"/>
              <a:t>Respondents are 16+, injected drugs and/or smoked crack in past 6 </a:t>
            </a:r>
            <a:r>
              <a:rPr lang="en-CA" sz="2000" dirty="0" smtClean="0"/>
              <a:t>months</a:t>
            </a:r>
          </a:p>
          <a:p>
            <a:pPr marL="377428" lvl="1" indent="0">
              <a:buNone/>
            </a:pPr>
            <a:endParaRPr lang="en-CA" sz="2000" dirty="0" smtClean="0"/>
          </a:p>
          <a:p>
            <a:r>
              <a:rPr lang="en-CA" sz="2000" dirty="0" smtClean="0"/>
              <a:t>Edmonton Drug Use and Health Survey</a:t>
            </a:r>
          </a:p>
          <a:p>
            <a:pPr lvl="1"/>
            <a:r>
              <a:rPr lang="en-CA" sz="2000" dirty="0" smtClean="0"/>
              <a:t>Interviewer-assisted survey of 320 socially marginalized people who use drug in Edmonton’s inner city in 2014</a:t>
            </a:r>
          </a:p>
          <a:p>
            <a:pPr lvl="1"/>
            <a:r>
              <a:rPr lang="en-CA" sz="2000" dirty="0" smtClean="0"/>
              <a:t>18+ and reported injecting drugs in past month</a:t>
            </a:r>
          </a:p>
          <a:p>
            <a:endParaRPr lang="en-CA" sz="20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779436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Data sources: Unmet needs for </a:t>
            </a:r>
            <a:r>
              <a:rPr lang="en-CA" sz="2300" b="1" dirty="0" smtClean="0"/>
              <a:t>care</a:t>
            </a:r>
            <a:endParaRPr lang="en-CA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1" y="762000"/>
            <a:ext cx="5943600" cy="5349240"/>
          </a:xfrm>
        </p:spPr>
        <p:txBody>
          <a:bodyPr>
            <a:normAutofit/>
          </a:bodyPr>
          <a:lstStyle/>
          <a:p>
            <a:r>
              <a:rPr lang="en-CA" sz="2000" dirty="0" smtClean="0"/>
              <a:t>Gap Analysis of Public Mental Health and Addiction Programs (GAP-MAP)</a:t>
            </a:r>
          </a:p>
          <a:p>
            <a:pPr lvl="1"/>
            <a:r>
              <a:rPr lang="en-CA" sz="2000" dirty="0" smtClean="0"/>
              <a:t>2012 telephone survey of 6000 randomly sampled Alberta adults 18+ </a:t>
            </a:r>
            <a:r>
              <a:rPr lang="en-CA" sz="2000" dirty="0" smtClean="0"/>
              <a:t>years</a:t>
            </a:r>
          </a:p>
          <a:p>
            <a:pPr marL="377428" lvl="1" indent="0">
              <a:buNone/>
            </a:pPr>
            <a:endParaRPr lang="en-CA" sz="2000" dirty="0" smtClean="0"/>
          </a:p>
          <a:p>
            <a:r>
              <a:rPr lang="en-CA" sz="2000" dirty="0" smtClean="0"/>
              <a:t>Edmonton Drug Use and Health Survey</a:t>
            </a:r>
          </a:p>
          <a:p>
            <a:pPr lvl="1"/>
            <a:r>
              <a:rPr lang="en-CA" sz="2000" dirty="0" smtClean="0"/>
              <a:t>2014 interviewer-assisted </a:t>
            </a:r>
            <a:r>
              <a:rPr lang="en-CA" sz="2000" dirty="0"/>
              <a:t>survey of </a:t>
            </a:r>
            <a:r>
              <a:rPr lang="en-CA" sz="2000" dirty="0" smtClean="0"/>
              <a:t>320 </a:t>
            </a:r>
            <a:r>
              <a:rPr lang="en-CA" sz="2000" dirty="0"/>
              <a:t>socially marginalized people who use </a:t>
            </a:r>
            <a:r>
              <a:rPr lang="en-CA" sz="2000" dirty="0" smtClean="0"/>
              <a:t>drugs </a:t>
            </a:r>
            <a:r>
              <a:rPr lang="en-CA" sz="2000" dirty="0"/>
              <a:t>in Edmonton’s inner city</a:t>
            </a:r>
          </a:p>
          <a:p>
            <a:pPr lvl="1"/>
            <a:r>
              <a:rPr lang="en-CA" sz="2000" dirty="0"/>
              <a:t>18+ and reported injecting drugs in past </a:t>
            </a:r>
            <a:r>
              <a:rPr lang="en-CA" sz="2000" dirty="0" smtClean="0"/>
              <a:t>month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4647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Mainstream populations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3545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Alcohol, cannabis, and all illicit drug use across the Node (CADUMS, 2012)</a:t>
            </a:r>
            <a:endParaRPr lang="en-CA" sz="23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5551996"/>
              </p:ext>
            </p:extLst>
          </p:nvPr>
        </p:nvGraphicFramePr>
        <p:xfrm>
          <a:off x="2667000" y="762000"/>
          <a:ext cx="6096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4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300" b="1" dirty="0" smtClean="0"/>
              <a:t>Hospital-related separations </a:t>
            </a:r>
            <a:br>
              <a:rPr lang="en-CA" sz="2300" b="1" dirty="0" smtClean="0"/>
            </a:br>
            <a:r>
              <a:rPr lang="en-CA" sz="2300" b="1" dirty="0" smtClean="0"/>
              <a:t>(rates per 100,000 population, 2005)</a:t>
            </a:r>
            <a:endParaRPr lang="en-CA" sz="23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875697"/>
              </p:ext>
            </p:extLst>
          </p:nvPr>
        </p:nvGraphicFramePr>
        <p:xfrm>
          <a:off x="2667001" y="762000"/>
          <a:ext cx="6019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8800" y="228600"/>
            <a:ext cx="292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u="sng" dirty="0" smtClean="0"/>
              <a:t>Source</a:t>
            </a:r>
            <a:r>
              <a:rPr lang="en-CA" sz="1200" dirty="0" smtClean="0"/>
              <a:t>: Callaghan &amp; Macdonald (2014)</a:t>
            </a:r>
          </a:p>
          <a:p>
            <a:r>
              <a:rPr lang="en-CA" sz="1200" i="1" dirty="0" err="1" smtClean="0"/>
              <a:t>Cdn</a:t>
            </a:r>
            <a:r>
              <a:rPr lang="en-CA" sz="1200" i="1" dirty="0" smtClean="0"/>
              <a:t> J Public Health</a:t>
            </a:r>
            <a:r>
              <a:rPr lang="en-CA" sz="1200" dirty="0" smtClean="0"/>
              <a:t>,  </a:t>
            </a:r>
            <a:r>
              <a:rPr lang="en-CA" sz="1200" i="1" dirty="0" smtClean="0"/>
              <a:t>100(5)</a:t>
            </a:r>
            <a:r>
              <a:rPr lang="en-CA" sz="1200" dirty="0" smtClean="0"/>
              <a:t>, 393-7.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72432292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723</Words>
  <Application>Microsoft Office PowerPoint</Application>
  <PresentationFormat>On-screen Show (4:3)</PresentationFormat>
  <Paragraphs>88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Frame</vt:lpstr>
      <vt:lpstr>The ‘official’ state of addiction problems and interventions in the Node</vt:lpstr>
      <vt:lpstr>1. Overview and data sources</vt:lpstr>
      <vt:lpstr>Overview</vt:lpstr>
      <vt:lpstr>Data sources: Prevalence in mainstream populations</vt:lpstr>
      <vt:lpstr>Data sources: Prevalence among people with higher drug use rates, including marginalized populations</vt:lpstr>
      <vt:lpstr>Data sources: Unmet needs for care</vt:lpstr>
      <vt:lpstr>2. Mainstream populations</vt:lpstr>
      <vt:lpstr>Alcohol, cannabis, and all illicit drug use across the Node (CADUMS, 2012)</vt:lpstr>
      <vt:lpstr>Hospital-related separations  (rates per 100,000 population, 2005)</vt:lpstr>
      <vt:lpstr>Past-year use by sex, Canada (CADUMS, 2012)</vt:lpstr>
      <vt:lpstr>Past-year use by age group, Canada (CADUMS, 2012)</vt:lpstr>
      <vt:lpstr>Percentage of past-year users reporting harm by sex and age, Canada  (CADUMS, 2012)</vt:lpstr>
      <vt:lpstr>Past-year substance use, grade 7-12 students (CSTADS, 2012-13)</vt:lpstr>
      <vt:lpstr>Frequency of binge drinking among past-year alcohol users (CADUMS, 2012-13)</vt:lpstr>
      <vt:lpstr>Frequency of cannabis use among past-year users (CSTADS 2012-13)</vt:lpstr>
      <vt:lpstr>Nonmedical prescription drug misuse (PDM), grade 7-12 students by region (CSTADS, 2008-09)</vt:lpstr>
      <vt:lpstr>Sociodemographic correlates of nonmedical PDM, Canadian grade 7-12 students (CSTADS, 2008-09)</vt:lpstr>
      <vt:lpstr>3. Drug-using socially marginalized populations</vt:lpstr>
      <vt:lpstr>Drugs injected in past 6 months (% of respondents)</vt:lpstr>
      <vt:lpstr>Frequency of injecting (past 30 days)</vt:lpstr>
      <vt:lpstr>Non-injected drug use, past 6 months (% of  respondents)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dhodgins</dc:creator>
  <cp:lastModifiedBy>Administrator</cp:lastModifiedBy>
  <cp:revision>82</cp:revision>
  <dcterms:created xsi:type="dcterms:W3CDTF">2014-06-06T16:46:33Z</dcterms:created>
  <dcterms:modified xsi:type="dcterms:W3CDTF">2016-06-22T17:11:01Z</dcterms:modified>
</cp:coreProperties>
</file>