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66" r:id="rId4"/>
    <p:sldId id="269" r:id="rId5"/>
    <p:sldId id="285" r:id="rId6"/>
    <p:sldId id="287" r:id="rId7"/>
    <p:sldId id="286" r:id="rId8"/>
    <p:sldId id="284" r:id="rId9"/>
    <p:sldId id="290" r:id="rId10"/>
    <p:sldId id="277" r:id="rId11"/>
    <p:sldId id="291" r:id="rId12"/>
    <p:sldId id="280" r:id="rId13"/>
    <p:sldId id="281" r:id="rId14"/>
    <p:sldId id="289" r:id="rId15"/>
    <p:sldId id="283"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8"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5" autoAdjust="0"/>
  </p:normalViewPr>
  <p:slideViewPr>
    <p:cSldViewPr showGuides="1">
      <p:cViewPr>
        <p:scale>
          <a:sx n="91" d="100"/>
          <a:sy n="91" d="100"/>
        </p:scale>
        <p:origin x="-76" y="-18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CE221E-83ED-4F6C-BA5F-3F9E6FDB6953}" type="datetimeFigureOut">
              <a:rPr lang="en-US"/>
              <a:t>9/19/2016</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853E5F-CE67-483C-A264-F17AC70E9CA2}" type="datetimeFigureOut">
              <a:rPr lang="en-US"/>
              <a:t>9/19/2016</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following has more detail than what Julie will need – so feel free to cut out as much as needed.</a:t>
            </a:r>
          </a:p>
          <a:p>
            <a:endParaRPr lang="en-CA" dirty="0"/>
          </a:p>
          <a:p>
            <a:pPr defTabSz="465887">
              <a:defRPr/>
            </a:pPr>
            <a:r>
              <a:rPr lang="en-CA" dirty="0"/>
              <a:t>In the last year CRISM BC has developed 3 evidence based documents, one of which was a treatment guideline for OUD, and the other two were policy recommendations for better access to treatment and reducing harms of opioid prescriptions. All of these reports were developed through collaborations of the BC node with researchers and service providers.  The reports were reviewed by formal committees that included the health authorities and regulatory bodies, and helped to establish CRISM as an authority in evidence based reporting and policy recommendations.  They were disseminated widely across the province and garnered much media attention. </a:t>
            </a:r>
          </a:p>
          <a:p>
            <a:endParaRPr lang="en-CA" dirty="0"/>
          </a:p>
          <a:p>
            <a:r>
              <a:rPr lang="en-CA" dirty="0"/>
              <a:t>Details on the 3 reports:</a:t>
            </a:r>
          </a:p>
          <a:p>
            <a:r>
              <a:rPr lang="en-CA" dirty="0"/>
              <a:t>CRISM BC researchers conducted a systematic review of the evidence for the treatment of opioid use disorder and developed a clinical guideline under the Vancouver Coastal Health (VCH) and Providence Health Care (PHC) Authorities. These guidelines are aimed at improving health professionals’ knowledge of the full spectrum of treatment options for opioid addiction, recognizing that a stepped-care approach is needed to match the varying degrees of addiction severity with appropriate treatment modalities. One key evidence-based recommendation is to use buprenorphine/naloxone (Suboxone</a:t>
            </a:r>
            <a:r>
              <a:rPr lang="en-CA" baseline="30000" dirty="0"/>
              <a:t>®</a:t>
            </a:r>
            <a:r>
              <a:rPr lang="en-CA" dirty="0"/>
              <a:t>) as a preferred first-line treatment, due to its safer side effect profile and lower risk for overdose.</a:t>
            </a:r>
            <a:r>
              <a:rPr lang="en-CA" dirty="0" smtClean="0">
                <a:effectLst/>
              </a:rPr>
              <a:t> </a:t>
            </a:r>
          </a:p>
          <a:p>
            <a:endParaRPr lang="en-CA" dirty="0" smtClean="0">
              <a:effectLst/>
            </a:endParaRPr>
          </a:p>
          <a:p>
            <a:r>
              <a:rPr lang="en-CA" dirty="0"/>
              <a:t>The rise in prescription opioid use across the province has led to significant harms to patients and substance users, including a dramatic rise in fatal overdoses. To address these concerns, we released a report, “Together, we can do this: Strategies to Address British Columbia’s Prescription Opioid Crisis”, which recommends that clinicians use the provincial prescription monitoring system PharmaNet before prescribing opioids. The report also made other recommendations to limit the amount of opiate prescriptions to help prevent overdose deaths and harms.  Some of these recommendations were recently adopted as new regulations from the BC College of Physicians and Surgeons.</a:t>
            </a:r>
          </a:p>
          <a:p>
            <a:endParaRPr lang="en-CA" dirty="0"/>
          </a:p>
          <a:p>
            <a:r>
              <a:rPr lang="en-CA" dirty="0"/>
              <a:t>Finally, we recently released a report highlighting the safety profile of Suboxone vs. methadone and advocated that this treatment be easier to access. We recommended that the requirement that doctors have a methadone license in order to prescribe Suboxone be removed, and the College did remove this linkage a few months ago. </a:t>
            </a:r>
          </a:p>
          <a:p>
            <a:r>
              <a:rPr lang="en-CA" dirty="0"/>
              <a:t/>
            </a:r>
            <a:br>
              <a:rPr lang="en-CA" dirty="0"/>
            </a:br>
            <a:r>
              <a:rPr lang="en-CA" dirty="0"/>
              <a:t>Last May, CRISM BC held an addiction medicine and research conference, which attracted over 200 people from across BC.  The event included many research presentations and a plenary session by Dr. Alex Wally of Boston University. In addition, three peer support groups for people with lived experience presented on their latest research and policy concerns, leading to a lively discussion of the health care needs and challenges faced by the community.  </a:t>
            </a:r>
          </a:p>
        </p:txBody>
      </p:sp>
      <p:sp>
        <p:nvSpPr>
          <p:cNvPr id="4" name="Slide Number Placeholder 3"/>
          <p:cNvSpPr>
            <a:spLocks noGrp="1"/>
          </p:cNvSpPr>
          <p:nvPr>
            <p:ph type="sldNum" sz="quarter" idx="10"/>
          </p:nvPr>
        </p:nvSpPr>
        <p:spPr/>
        <p:txBody>
          <a:bodyPr/>
          <a:lstStyle/>
          <a:p>
            <a:fld id="{5DB4A8A5-F5E1-4C42-9389-D5436DE64876}" type="slidenum">
              <a:rPr lang="en-US" smtClean="0"/>
              <a:t>4</a:t>
            </a:fld>
            <a:endParaRPr lang="en-US" dirty="0"/>
          </a:p>
        </p:txBody>
      </p:sp>
    </p:spTree>
    <p:extLst>
      <p:ext uri="{BB962C8B-B14F-4D97-AF65-F5344CB8AC3E}">
        <p14:creationId xmlns:p14="http://schemas.microsoft.com/office/powerpoint/2010/main" val="72129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AC6D57C-7ABA-6145-890E-4EF9975A7831}" type="slidenum">
              <a:rPr lang="fr-FR" smtClean="0"/>
              <a:t>9</a:t>
            </a:fld>
            <a:endParaRPr lang="fr-FR" dirty="0"/>
          </a:p>
        </p:txBody>
      </p:sp>
    </p:spTree>
    <p:extLst>
      <p:ext uri="{BB962C8B-B14F-4D97-AF65-F5344CB8AC3E}">
        <p14:creationId xmlns:p14="http://schemas.microsoft.com/office/powerpoint/2010/main" val="122714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Not sure </a:t>
            </a:r>
            <a:r>
              <a:rPr lang="en-CA" noProof="0" dirty="0" smtClean="0"/>
              <a:t>this</a:t>
            </a:r>
            <a:r>
              <a:rPr lang="fr-CA" dirty="0" smtClean="0"/>
              <a:t> one will be needed as Heather will speak</a:t>
            </a:r>
            <a:r>
              <a:rPr lang="fr-CA" baseline="0" dirty="0" smtClean="0"/>
              <a:t> before me</a:t>
            </a:r>
            <a:endParaRPr lang="fr-CA" dirty="0"/>
          </a:p>
        </p:txBody>
      </p:sp>
      <p:sp>
        <p:nvSpPr>
          <p:cNvPr id="4" name="Espace réservé du numéro de diapositive 3"/>
          <p:cNvSpPr>
            <a:spLocks noGrp="1"/>
          </p:cNvSpPr>
          <p:nvPr>
            <p:ph type="sldNum" sz="quarter" idx="10"/>
          </p:nvPr>
        </p:nvSpPr>
        <p:spPr/>
        <p:txBody>
          <a:bodyPr/>
          <a:lstStyle/>
          <a:p>
            <a:fld id="{2AC6D57C-7ABA-6145-890E-4EF9975A7831}" type="slidenum">
              <a:rPr lang="fr-FR" smtClean="0"/>
              <a:t>10</a:t>
            </a:fld>
            <a:endParaRPr lang="fr-FR" dirty="0"/>
          </a:p>
        </p:txBody>
      </p:sp>
    </p:spTree>
    <p:extLst>
      <p:ext uri="{BB962C8B-B14F-4D97-AF65-F5344CB8AC3E}">
        <p14:creationId xmlns:p14="http://schemas.microsoft.com/office/powerpoint/2010/main" val="207238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AC6D57C-7ABA-6145-890E-4EF9975A7831}" type="slidenum">
              <a:rPr lang="fr-FR" smtClean="0"/>
              <a:t>11</a:t>
            </a:fld>
            <a:endParaRPr lang="fr-FR" dirty="0"/>
          </a:p>
        </p:txBody>
      </p:sp>
    </p:spTree>
    <p:extLst>
      <p:ext uri="{BB962C8B-B14F-4D97-AF65-F5344CB8AC3E}">
        <p14:creationId xmlns:p14="http://schemas.microsoft.com/office/powerpoint/2010/main" val="162055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AC6D57C-7ABA-6145-890E-4EF9975A7831}" type="slidenum">
              <a:rPr lang="fr-FR" smtClean="0"/>
              <a:t>12</a:t>
            </a:fld>
            <a:endParaRPr lang="fr-FR" dirty="0"/>
          </a:p>
        </p:txBody>
      </p:sp>
    </p:spTree>
    <p:extLst>
      <p:ext uri="{BB962C8B-B14F-4D97-AF65-F5344CB8AC3E}">
        <p14:creationId xmlns:p14="http://schemas.microsoft.com/office/powerpoint/2010/main" val="125372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AC6D57C-7ABA-6145-890E-4EF9975A7831}" type="slidenum">
              <a:rPr lang="fr-FR" smtClean="0"/>
              <a:t>14</a:t>
            </a:fld>
            <a:endParaRPr lang="fr-FR" dirty="0"/>
          </a:p>
        </p:txBody>
      </p:sp>
    </p:spTree>
    <p:extLst>
      <p:ext uri="{BB962C8B-B14F-4D97-AF65-F5344CB8AC3E}">
        <p14:creationId xmlns:p14="http://schemas.microsoft.com/office/powerpoint/2010/main" val="1552713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9/19/2016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9/19/2016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9/19/2016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9/19/2016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9/19/2016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9/19/2016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9/19/2016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9/19/2016</a:t>
            </a:fld>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7045422" cy="2514601"/>
          </a:xfrm>
        </p:spPr>
        <p:txBody>
          <a:bodyPr>
            <a:normAutofit/>
          </a:bodyPr>
          <a:lstStyle/>
          <a:p>
            <a:r>
              <a:rPr lang="en-US" sz="4000" dirty="0" smtClean="0"/>
              <a:t>Canadian Research Initiative in Substance misuse</a:t>
            </a:r>
            <a:endParaRPr lang="en-US" sz="4000" dirty="0"/>
          </a:p>
        </p:txBody>
      </p:sp>
      <p:sp>
        <p:nvSpPr>
          <p:cNvPr id="3" name="Subtitle 2"/>
          <p:cNvSpPr>
            <a:spLocks noGrp="1"/>
          </p:cNvSpPr>
          <p:nvPr>
            <p:ph type="subTitle" idx="1"/>
          </p:nvPr>
        </p:nvSpPr>
        <p:spPr>
          <a:xfrm>
            <a:off x="1068108" y="3056793"/>
            <a:ext cx="5029201" cy="1397000"/>
          </a:xfrm>
        </p:spPr>
        <p:txBody>
          <a:bodyPr/>
          <a:lstStyle/>
          <a:p>
            <a:r>
              <a:rPr lang="en-US" dirty="0" smtClean="0">
                <a:solidFill>
                  <a:schemeClr val="tx1"/>
                </a:solidFill>
              </a:rPr>
              <a:t>Four nodes in action: introduction, objectives, progress</a:t>
            </a:r>
            <a:endParaRPr lang="en-US" dirty="0">
              <a:solidFill>
                <a:schemeClr val="tx1"/>
              </a:solidFill>
            </a:endParaRPr>
          </a:p>
        </p:txBody>
      </p:sp>
      <p:sp>
        <p:nvSpPr>
          <p:cNvPr id="4" name="TextBox 3"/>
          <p:cNvSpPr txBox="1"/>
          <p:nvPr/>
        </p:nvSpPr>
        <p:spPr>
          <a:xfrm>
            <a:off x="1125860" y="4077072"/>
            <a:ext cx="6212150" cy="2031325"/>
          </a:xfrm>
          <a:prstGeom prst="rect">
            <a:avLst/>
          </a:prstGeom>
          <a:noFill/>
        </p:spPr>
        <p:txBody>
          <a:bodyPr wrap="none" rtlCol="0">
            <a:spAutoFit/>
          </a:bodyPr>
          <a:lstStyle/>
          <a:p>
            <a:r>
              <a:rPr lang="fr-CA" dirty="0" smtClean="0"/>
              <a:t>Julie Bruneau</a:t>
            </a:r>
          </a:p>
          <a:p>
            <a:r>
              <a:rPr lang="en-CA" dirty="0" smtClean="0"/>
              <a:t>Benedikt Fischer</a:t>
            </a:r>
          </a:p>
          <a:p>
            <a:r>
              <a:rPr lang="en-CA" dirty="0" smtClean="0"/>
              <a:t>Cam Wild</a:t>
            </a:r>
          </a:p>
          <a:p>
            <a:r>
              <a:rPr lang="en-CA" dirty="0" smtClean="0"/>
              <a:t>Evan Wood</a:t>
            </a:r>
            <a:endParaRPr lang="fr-CA" dirty="0" smtClean="0"/>
          </a:p>
          <a:p>
            <a:endParaRPr lang="fr-CA" dirty="0" smtClean="0"/>
          </a:p>
          <a:p>
            <a:r>
              <a:rPr lang="en-US" dirty="0">
                <a:solidFill>
                  <a:schemeClr val="accent1"/>
                </a:solidFill>
              </a:rPr>
              <a:t>NADS Prevention and Treatment Sub-Working Group Meeting</a:t>
            </a:r>
            <a:endParaRPr lang="fr-CA" dirty="0">
              <a:solidFill>
                <a:schemeClr val="accent1"/>
              </a:solidFill>
            </a:endParaRPr>
          </a:p>
          <a:p>
            <a:r>
              <a:rPr lang="fr-CA" dirty="0" smtClean="0">
                <a:solidFill>
                  <a:schemeClr val="accent1"/>
                </a:solidFill>
              </a:rPr>
              <a:t>Thursday, September 15th, 2016</a:t>
            </a:r>
            <a:endParaRPr lang="fr-CA"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33825"/>
            <a:ext cx="1728192" cy="9677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564" y="177801"/>
            <a:ext cx="4297760" cy="631079"/>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3852" y="652180"/>
            <a:ext cx="8229600" cy="720080"/>
          </a:xfrm>
        </p:spPr>
        <p:txBody>
          <a:bodyPr>
            <a:noAutofit/>
          </a:bodyPr>
          <a:lstStyle/>
          <a:p>
            <a:r>
              <a:rPr lang="en-CA" sz="3200" dirty="0"/>
              <a:t>About the Prescription Drug Abuse initiative within </a:t>
            </a:r>
            <a:r>
              <a:rPr lang="en-CA" sz="3200" dirty="0" smtClean="0"/>
              <a:t>CRISM (2)</a:t>
            </a:r>
            <a:endParaRPr lang="fr-CA" sz="3200" dirty="0"/>
          </a:p>
        </p:txBody>
      </p:sp>
      <p:sp>
        <p:nvSpPr>
          <p:cNvPr id="3" name="Espace réservé du contenu 2"/>
          <p:cNvSpPr>
            <a:spLocks noGrp="1"/>
          </p:cNvSpPr>
          <p:nvPr>
            <p:ph idx="1"/>
          </p:nvPr>
        </p:nvSpPr>
        <p:spPr>
          <a:xfrm>
            <a:off x="909836" y="1416321"/>
            <a:ext cx="8658573" cy="4669979"/>
          </a:xfrm>
        </p:spPr>
        <p:txBody>
          <a:bodyPr>
            <a:normAutofit/>
          </a:bodyPr>
          <a:lstStyle/>
          <a:p>
            <a:r>
              <a:rPr lang="en-CA" sz="2400" dirty="0">
                <a:solidFill>
                  <a:schemeClr val="tx1"/>
                </a:solidFill>
              </a:rPr>
              <a:t>The OPTIMA trial was chosen based on:</a:t>
            </a:r>
          </a:p>
          <a:p>
            <a:pPr lvl="1"/>
            <a:r>
              <a:rPr lang="en-CA" sz="2400" dirty="0">
                <a:solidFill>
                  <a:schemeClr val="tx1"/>
                </a:solidFill>
              </a:rPr>
              <a:t>The importance of enhancing treatment access and model of care for individuals with prescription opioid disorders, as prioritized in all 4 nodes and during the workshop held in May </a:t>
            </a:r>
            <a:r>
              <a:rPr lang="en-CA" sz="2400" dirty="0" smtClean="0">
                <a:solidFill>
                  <a:schemeClr val="tx1"/>
                </a:solidFill>
              </a:rPr>
              <a:t>2015</a:t>
            </a:r>
            <a:endParaRPr lang="en-CA" sz="2400" dirty="0">
              <a:solidFill>
                <a:schemeClr val="tx1"/>
              </a:solidFill>
            </a:endParaRPr>
          </a:p>
          <a:p>
            <a:pPr lvl="1"/>
            <a:r>
              <a:rPr lang="en-CA" sz="2400" dirty="0">
                <a:solidFill>
                  <a:schemeClr val="tx1"/>
                </a:solidFill>
              </a:rPr>
              <a:t>Outcomes chosen to address various questions informed by our partners and the </a:t>
            </a:r>
            <a:r>
              <a:rPr lang="en-CA" sz="2400" dirty="0" smtClean="0">
                <a:solidFill>
                  <a:schemeClr val="tx1"/>
                </a:solidFill>
              </a:rPr>
              <a:t>community</a:t>
            </a:r>
            <a:endParaRPr lang="en-CA" sz="2400" dirty="0">
              <a:solidFill>
                <a:schemeClr val="tx1"/>
              </a:solidFill>
            </a:endParaRPr>
          </a:p>
          <a:p>
            <a:pPr lvl="1"/>
            <a:r>
              <a:rPr lang="en-CA" sz="2400" dirty="0">
                <a:solidFill>
                  <a:schemeClr val="tx1"/>
                </a:solidFill>
              </a:rPr>
              <a:t>The possibility to include ancillary studies </a:t>
            </a:r>
          </a:p>
          <a:p>
            <a:r>
              <a:rPr lang="en-CA" sz="2400" dirty="0">
                <a:solidFill>
                  <a:schemeClr val="tx1"/>
                </a:solidFill>
              </a:rPr>
              <a:t>A pragmatic approach design with the potential to inform future provincial and federal policies in </a:t>
            </a:r>
            <a:r>
              <a:rPr lang="en-CA" sz="2400" dirty="0" smtClean="0">
                <a:solidFill>
                  <a:schemeClr val="tx1"/>
                </a:solidFill>
              </a:rPr>
              <a:t>Canada</a:t>
            </a:r>
            <a:endParaRPr lang="en-CA" sz="2400" dirty="0">
              <a:solidFill>
                <a:schemeClr val="tx1"/>
              </a:solidFill>
            </a:endParaRPr>
          </a:p>
          <a:p>
            <a:endParaRPr lang="fr-CA" sz="12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26613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892" y="748607"/>
            <a:ext cx="8201345" cy="566936"/>
          </a:xfrm>
        </p:spPr>
        <p:txBody>
          <a:bodyPr>
            <a:normAutofit/>
          </a:bodyPr>
          <a:lstStyle/>
          <a:p>
            <a:r>
              <a:rPr lang="en-US" sz="3200" dirty="0"/>
              <a:t>What are the outcome measures?</a:t>
            </a:r>
            <a:endParaRPr lang="fr-CA" sz="3200" dirty="0"/>
          </a:p>
        </p:txBody>
      </p:sp>
      <p:sp>
        <p:nvSpPr>
          <p:cNvPr id="4" name="Espace réservé du texte 3"/>
          <p:cNvSpPr>
            <a:spLocks noGrp="1"/>
          </p:cNvSpPr>
          <p:nvPr>
            <p:ph type="body" idx="1"/>
          </p:nvPr>
        </p:nvSpPr>
        <p:spPr>
          <a:xfrm>
            <a:off x="1557908" y="1375252"/>
            <a:ext cx="4040188" cy="639762"/>
          </a:xfrm>
        </p:spPr>
        <p:txBody>
          <a:bodyPr/>
          <a:lstStyle/>
          <a:p>
            <a:r>
              <a:rPr lang="en-US" dirty="0">
                <a:solidFill>
                  <a:schemeClr val="tx1"/>
                </a:solidFill>
              </a:rPr>
              <a:t>Primary Outcome </a:t>
            </a:r>
            <a:r>
              <a:rPr lang="en-US" dirty="0" smtClean="0">
                <a:solidFill>
                  <a:schemeClr val="tx1"/>
                </a:solidFill>
              </a:rPr>
              <a:t>Measure</a:t>
            </a:r>
            <a:r>
              <a:rPr lang="fr-CA" dirty="0" smtClean="0">
                <a:solidFill>
                  <a:schemeClr val="tx1"/>
                </a:solidFill>
              </a:rPr>
              <a:t> </a:t>
            </a:r>
            <a:endParaRPr lang="fr-FR" dirty="0">
              <a:solidFill>
                <a:schemeClr val="tx1"/>
              </a:solidFill>
            </a:endParaRPr>
          </a:p>
        </p:txBody>
      </p:sp>
      <p:sp>
        <p:nvSpPr>
          <p:cNvPr id="5" name="Espace réservé du contenu 4"/>
          <p:cNvSpPr>
            <a:spLocks noGrp="1"/>
          </p:cNvSpPr>
          <p:nvPr>
            <p:ph sz="half" idx="2"/>
          </p:nvPr>
        </p:nvSpPr>
        <p:spPr>
          <a:xfrm>
            <a:off x="1557908" y="1916832"/>
            <a:ext cx="4040188" cy="3951288"/>
          </a:xfrm>
        </p:spPr>
        <p:txBody>
          <a:bodyPr/>
          <a:lstStyle/>
          <a:p>
            <a:pPr marL="457200" indent="-457200">
              <a:buFont typeface="+mj-lt"/>
              <a:buAutoNum type="arabicPeriod"/>
            </a:pPr>
            <a:r>
              <a:rPr lang="en-US" dirty="0" smtClean="0">
                <a:solidFill>
                  <a:schemeClr val="tx1"/>
                </a:solidFill>
              </a:rPr>
              <a:t>Change </a:t>
            </a:r>
            <a:r>
              <a:rPr lang="en-US" dirty="0">
                <a:solidFill>
                  <a:schemeClr val="tx1"/>
                </a:solidFill>
              </a:rPr>
              <a:t>in opioid </a:t>
            </a:r>
            <a:r>
              <a:rPr lang="en-US" dirty="0" smtClean="0">
                <a:solidFill>
                  <a:schemeClr val="tx1"/>
                </a:solidFill>
              </a:rPr>
              <a:t>use</a:t>
            </a:r>
          </a:p>
        </p:txBody>
      </p:sp>
      <p:sp>
        <p:nvSpPr>
          <p:cNvPr id="6" name="Espace réservé du texte 5"/>
          <p:cNvSpPr>
            <a:spLocks noGrp="1"/>
          </p:cNvSpPr>
          <p:nvPr>
            <p:ph type="body" sz="quarter" idx="3"/>
          </p:nvPr>
        </p:nvSpPr>
        <p:spPr>
          <a:xfrm>
            <a:off x="5302324" y="1385910"/>
            <a:ext cx="4041775" cy="639762"/>
          </a:xfrm>
        </p:spPr>
        <p:txBody>
          <a:bodyPr/>
          <a:lstStyle/>
          <a:p>
            <a:r>
              <a:rPr lang="en-US" dirty="0">
                <a:solidFill>
                  <a:schemeClr val="tx1"/>
                </a:solidFill>
              </a:rPr>
              <a:t>Secondary Outcome Measure</a:t>
            </a:r>
            <a:r>
              <a:rPr lang="fr-CA" dirty="0">
                <a:solidFill>
                  <a:schemeClr val="tx1"/>
                </a:solidFill>
              </a:rPr>
              <a:t> </a:t>
            </a:r>
            <a:endParaRPr lang="fr-FR" dirty="0">
              <a:solidFill>
                <a:schemeClr val="tx1"/>
              </a:solidFill>
            </a:endParaRPr>
          </a:p>
        </p:txBody>
      </p:sp>
      <p:sp>
        <p:nvSpPr>
          <p:cNvPr id="7" name="Espace réservé du contenu 6"/>
          <p:cNvSpPr>
            <a:spLocks noGrp="1"/>
          </p:cNvSpPr>
          <p:nvPr>
            <p:ph sz="quarter" idx="4"/>
          </p:nvPr>
        </p:nvSpPr>
        <p:spPr>
          <a:xfrm>
            <a:off x="5315798" y="1960594"/>
            <a:ext cx="4041775" cy="3951288"/>
          </a:xfrm>
        </p:spPr>
        <p:txBody>
          <a:bodyPr/>
          <a:lstStyle/>
          <a:p>
            <a:pPr marL="457200" indent="-457200">
              <a:buFont typeface="+mj-lt"/>
              <a:buAutoNum type="arabicPeriod"/>
            </a:pPr>
            <a:r>
              <a:rPr lang="en-US" dirty="0">
                <a:solidFill>
                  <a:schemeClr val="tx1"/>
                </a:solidFill>
              </a:rPr>
              <a:t>Retention in treatment</a:t>
            </a:r>
            <a:r>
              <a:rPr lang="fr-CA" dirty="0">
                <a:solidFill>
                  <a:schemeClr val="tx1"/>
                </a:solidFill>
              </a:rPr>
              <a:t>  </a:t>
            </a:r>
            <a:endParaRPr lang="fr-FR" dirty="0">
              <a:solidFill>
                <a:schemeClr val="tx1"/>
              </a:solidFill>
            </a:endParaRPr>
          </a:p>
          <a:p>
            <a:pPr marL="457200" indent="-457200">
              <a:buFont typeface="+mj-lt"/>
              <a:buAutoNum type="arabicPeriod"/>
            </a:pPr>
            <a:r>
              <a:rPr lang="en-US" dirty="0" smtClean="0">
                <a:solidFill>
                  <a:schemeClr val="tx1"/>
                </a:solidFill>
              </a:rPr>
              <a:t>Change </a:t>
            </a:r>
            <a:r>
              <a:rPr lang="en-US" dirty="0">
                <a:solidFill>
                  <a:schemeClr val="tx1"/>
                </a:solidFill>
              </a:rPr>
              <a:t>in substance </a:t>
            </a:r>
            <a:r>
              <a:rPr lang="en-US" dirty="0" smtClean="0">
                <a:solidFill>
                  <a:schemeClr val="tx1"/>
                </a:solidFill>
              </a:rPr>
              <a:t>use</a:t>
            </a:r>
          </a:p>
          <a:p>
            <a:pPr marL="457200" indent="-457200">
              <a:buFont typeface="+mj-lt"/>
              <a:buAutoNum type="arabicPeriod"/>
            </a:pPr>
            <a:r>
              <a:rPr lang="en-US" dirty="0">
                <a:solidFill>
                  <a:schemeClr val="tx1"/>
                </a:solidFill>
              </a:rPr>
              <a:t>Shared decision making</a:t>
            </a:r>
            <a:endParaRPr lang="fr-CA" dirty="0">
              <a:solidFill>
                <a:schemeClr val="tx1"/>
              </a:solidFill>
            </a:endParaRPr>
          </a:p>
          <a:p>
            <a:pPr marL="457200" indent="-457200">
              <a:buFont typeface="+mj-lt"/>
              <a:buAutoNum type="arabicPeriod"/>
            </a:pPr>
            <a:r>
              <a:rPr lang="fr-FR" dirty="0" smtClean="0">
                <a:solidFill>
                  <a:schemeClr val="tx1"/>
                </a:solidFill>
              </a:rPr>
              <a:t>Stabilization</a:t>
            </a:r>
          </a:p>
          <a:p>
            <a:pPr marL="457200" indent="-457200">
              <a:buFont typeface="+mj-lt"/>
              <a:buAutoNum type="arabicPeriod"/>
            </a:pPr>
            <a:r>
              <a:rPr lang="fr-FR" dirty="0" smtClean="0">
                <a:solidFill>
                  <a:schemeClr val="tx1"/>
                </a:solidFill>
              </a:rPr>
              <a:t>Tapering</a:t>
            </a:r>
          </a:p>
          <a:p>
            <a:pPr marL="457200" indent="-457200">
              <a:buFont typeface="+mj-lt"/>
              <a:buAutoNum type="arabicPeriod"/>
            </a:pPr>
            <a:r>
              <a:rPr lang="en-US" dirty="0">
                <a:solidFill>
                  <a:schemeClr val="tx1"/>
                </a:solidFill>
              </a:rPr>
              <a:t>Predictors of Treatment </a:t>
            </a:r>
            <a:r>
              <a:rPr lang="en-US" dirty="0" smtClean="0">
                <a:solidFill>
                  <a:schemeClr val="tx1"/>
                </a:solidFill>
              </a:rPr>
              <a:t>Success</a:t>
            </a:r>
            <a:endParaRPr lang="fr-CA" dirty="0" smtClean="0">
              <a:solidFill>
                <a:schemeClr val="tx1"/>
              </a:solidFill>
            </a:endParaRPr>
          </a:p>
          <a:p>
            <a:pPr marL="457200" indent="-457200">
              <a:buFont typeface="+mj-lt"/>
              <a:buAutoNum type="arabicPeriod"/>
            </a:pPr>
            <a:r>
              <a:rPr lang="fr-CA" dirty="0" smtClean="0">
                <a:solidFill>
                  <a:schemeClr val="tx1"/>
                </a:solidFill>
              </a:rPr>
              <a:t>Safety</a:t>
            </a:r>
            <a:endParaRPr lang="fr-FR"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8344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5348"/>
            <a:ext cx="8229600" cy="922114"/>
          </a:xfrm>
        </p:spPr>
        <p:txBody>
          <a:bodyPr>
            <a:normAutofit/>
          </a:bodyPr>
          <a:lstStyle/>
          <a:p>
            <a:r>
              <a:rPr lang="en-US" sz="3200" dirty="0" smtClean="0"/>
              <a:t>Steps undertaken so far</a:t>
            </a:r>
            <a:endParaRPr lang="en-US" sz="3200" dirty="0"/>
          </a:p>
        </p:txBody>
      </p:sp>
      <p:sp>
        <p:nvSpPr>
          <p:cNvPr id="3" name="Content Placeholder 2"/>
          <p:cNvSpPr>
            <a:spLocks noGrp="1"/>
          </p:cNvSpPr>
          <p:nvPr>
            <p:ph idx="1"/>
          </p:nvPr>
        </p:nvSpPr>
        <p:spPr>
          <a:xfrm>
            <a:off x="1485900" y="1700808"/>
            <a:ext cx="8229600" cy="4525963"/>
          </a:xfrm>
        </p:spPr>
        <p:txBody>
          <a:bodyPr>
            <a:normAutofit/>
          </a:bodyPr>
          <a:lstStyle/>
          <a:p>
            <a:pPr marL="457200" indent="-457200">
              <a:buFont typeface="+mj-lt"/>
              <a:buAutoNum type="arabicPeriod"/>
            </a:pPr>
            <a:r>
              <a:rPr lang="en-US" sz="2400" dirty="0">
                <a:solidFill>
                  <a:schemeClr val="tx1"/>
                </a:solidFill>
              </a:rPr>
              <a:t>Protocol and choice of measures</a:t>
            </a:r>
          </a:p>
          <a:p>
            <a:pPr marL="457200" indent="-457200">
              <a:buFont typeface="+mj-lt"/>
              <a:buAutoNum type="arabicPeriod"/>
            </a:pPr>
            <a:r>
              <a:rPr lang="en-US" sz="2400" dirty="0" smtClean="0">
                <a:solidFill>
                  <a:schemeClr val="tx1"/>
                </a:solidFill>
              </a:rPr>
              <a:t>Structure for </a:t>
            </a:r>
            <a:r>
              <a:rPr lang="en-US" sz="2400" dirty="0">
                <a:solidFill>
                  <a:schemeClr val="tx1"/>
                </a:solidFill>
              </a:rPr>
              <a:t>study coordination, data monitoring and capacity building</a:t>
            </a:r>
          </a:p>
          <a:p>
            <a:pPr marL="457200" indent="-457200">
              <a:buFont typeface="+mj-lt"/>
              <a:buAutoNum type="arabicPeriod"/>
            </a:pPr>
            <a:r>
              <a:rPr lang="en-US" sz="2400" dirty="0" smtClean="0">
                <a:solidFill>
                  <a:schemeClr val="tx1"/>
                </a:solidFill>
              </a:rPr>
              <a:t>Selection of </a:t>
            </a:r>
            <a:r>
              <a:rPr lang="en-US" sz="2400" dirty="0">
                <a:solidFill>
                  <a:schemeClr val="tx1"/>
                </a:solidFill>
              </a:rPr>
              <a:t>ancillary studies</a:t>
            </a:r>
          </a:p>
          <a:p>
            <a:pPr marL="457200" indent="-457200">
              <a:buFont typeface="+mj-lt"/>
              <a:buAutoNum type="arabicPeriod"/>
            </a:pPr>
            <a:r>
              <a:rPr lang="en-US" sz="2400" dirty="0">
                <a:solidFill>
                  <a:schemeClr val="tx1"/>
                </a:solidFill>
              </a:rPr>
              <a:t>Selection of DSMB </a:t>
            </a:r>
            <a:r>
              <a:rPr lang="en-US" sz="2400" dirty="0" smtClean="0">
                <a:solidFill>
                  <a:schemeClr val="tx1"/>
                </a:solidFill>
              </a:rPr>
              <a:t>members</a:t>
            </a:r>
          </a:p>
          <a:p>
            <a:pPr marL="457200" indent="-457200">
              <a:buFont typeface="+mj-lt"/>
              <a:buAutoNum type="arabicPeriod"/>
            </a:pPr>
            <a:r>
              <a:rPr lang="en-US" sz="2400" dirty="0" smtClean="0">
                <a:solidFill>
                  <a:schemeClr val="tx1"/>
                </a:solidFill>
              </a:rPr>
              <a:t>Protocol to be submitted imminently to IRB</a:t>
            </a:r>
            <a:endParaRPr lang="en-US" sz="2400" dirty="0">
              <a:solidFill>
                <a:schemeClr val="tx1"/>
              </a:solidFill>
            </a:endParaRPr>
          </a:p>
          <a:p>
            <a:pPr marL="457200" indent="-457200">
              <a:buFont typeface="+mj-lt"/>
              <a:buAutoNum type="arabicPeriod"/>
            </a:pPr>
            <a:r>
              <a:rPr lang="en-US" sz="2400" dirty="0" smtClean="0">
                <a:solidFill>
                  <a:schemeClr val="tx1"/>
                </a:solidFill>
              </a:rPr>
              <a:t>Timeline </a:t>
            </a:r>
            <a:r>
              <a:rPr lang="en-US" sz="2400" dirty="0">
                <a:solidFill>
                  <a:schemeClr val="tx1"/>
                </a:solidFill>
              </a:rPr>
              <a:t>for study launch – First patient screened and enrolled in 2016.</a:t>
            </a:r>
          </a:p>
          <a:p>
            <a:pPr marL="457200" indent="-457200">
              <a:buFont typeface="+mj-lt"/>
              <a:buAutoNum type="arabicPeriod"/>
            </a:pPr>
            <a:endParaRPr lang="en-US" sz="2400" dirty="0"/>
          </a:p>
          <a:p>
            <a:pPr marL="457200" indent="-457200">
              <a:buFont typeface="+mj-lt"/>
              <a:buAutoNum type="arabicPeriod"/>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40470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Moving forward</a:t>
            </a:r>
            <a:endParaRPr lang="fr-CA" dirty="0"/>
          </a:p>
        </p:txBody>
      </p:sp>
      <p:sp>
        <p:nvSpPr>
          <p:cNvPr id="3" name="Content Placeholder 2"/>
          <p:cNvSpPr>
            <a:spLocks noGrp="1"/>
          </p:cNvSpPr>
          <p:nvPr>
            <p:ph idx="1"/>
          </p:nvPr>
        </p:nvSpPr>
        <p:spPr/>
        <p:txBody>
          <a:bodyPr>
            <a:normAutofit/>
          </a:bodyPr>
          <a:lstStyle/>
          <a:p>
            <a:pPr>
              <a:lnSpc>
                <a:spcPct val="100000"/>
              </a:lnSpc>
            </a:pPr>
            <a:r>
              <a:rPr lang="en-US" sz="2400" dirty="0" smtClean="0">
                <a:solidFill>
                  <a:schemeClr val="tx1"/>
                </a:solidFill>
              </a:rPr>
              <a:t>Opioid</a:t>
            </a:r>
            <a:r>
              <a:rPr lang="en-US" sz="2400" dirty="0">
                <a:solidFill>
                  <a:schemeClr val="tx1"/>
                </a:solidFill>
              </a:rPr>
              <a:t> emergency in Canada, yet we have been slow to implement new treatments.  </a:t>
            </a:r>
            <a:r>
              <a:rPr lang="en-US" sz="2400" dirty="0" smtClean="0">
                <a:solidFill>
                  <a:schemeClr val="tx1"/>
                </a:solidFill>
              </a:rPr>
              <a:t>OPTIMA Trial </a:t>
            </a:r>
            <a:r>
              <a:rPr lang="en-US" sz="2400" dirty="0">
                <a:solidFill>
                  <a:schemeClr val="tx1"/>
                </a:solidFill>
              </a:rPr>
              <a:t>provides, for the first time, a national infrastructure for clinical and health services research in substance misuse.</a:t>
            </a:r>
          </a:p>
          <a:p>
            <a:pPr>
              <a:lnSpc>
                <a:spcPct val="100000"/>
              </a:lnSpc>
            </a:pPr>
            <a:r>
              <a:rPr lang="en-US" sz="2400" dirty="0" smtClean="0">
                <a:solidFill>
                  <a:schemeClr val="tx1"/>
                </a:solidFill>
              </a:rPr>
              <a:t>Evidence-based National </a:t>
            </a:r>
            <a:r>
              <a:rPr lang="en-US" sz="2400" dirty="0">
                <a:solidFill>
                  <a:schemeClr val="tx1"/>
                </a:solidFill>
              </a:rPr>
              <a:t>Opioid </a:t>
            </a:r>
            <a:r>
              <a:rPr lang="en-US" sz="2400" dirty="0" smtClean="0">
                <a:solidFill>
                  <a:schemeClr val="tx1"/>
                </a:solidFill>
              </a:rPr>
              <a:t>prescription guidelines</a:t>
            </a:r>
            <a:r>
              <a:rPr lang="en-US" sz="2400" dirty="0">
                <a:solidFill>
                  <a:schemeClr val="tx1"/>
                </a:solidFill>
              </a:rPr>
              <a:t>.   </a:t>
            </a:r>
            <a:endParaRPr lang="en-US" sz="2400" dirty="0" smtClean="0">
              <a:solidFill>
                <a:schemeClr val="tx1"/>
              </a:solidFill>
            </a:endParaRPr>
          </a:p>
          <a:p>
            <a:pPr>
              <a:lnSpc>
                <a:spcPct val="100000"/>
              </a:lnSpc>
            </a:pPr>
            <a:r>
              <a:rPr lang="en-US" sz="2400" dirty="0" smtClean="0">
                <a:solidFill>
                  <a:schemeClr val="tx1"/>
                </a:solidFill>
              </a:rPr>
              <a:t>Evidence-based Safer cannabis </a:t>
            </a:r>
            <a:r>
              <a:rPr lang="en-US" sz="2400" dirty="0">
                <a:solidFill>
                  <a:schemeClr val="tx1"/>
                </a:solidFill>
              </a:rPr>
              <a:t>use guidelines </a:t>
            </a:r>
            <a:endParaRPr lang="en-US" sz="2400" dirty="0" smtClean="0">
              <a:solidFill>
                <a:schemeClr val="tx1"/>
              </a:solidFill>
            </a:endParaRPr>
          </a:p>
          <a:p>
            <a:pPr>
              <a:lnSpc>
                <a:spcPct val="100000"/>
              </a:lnSpc>
            </a:pPr>
            <a:r>
              <a:rPr lang="en-US" sz="2400" dirty="0" smtClean="0">
                <a:solidFill>
                  <a:schemeClr val="tx1"/>
                </a:solidFill>
              </a:rPr>
              <a:t>Moving the intervention science and implementation agenda for better prevention and care in substance misuse in Canada</a:t>
            </a:r>
            <a:endParaRPr lang="en-US" sz="2400" dirty="0">
              <a:solidFill>
                <a:schemeClr val="tx1"/>
              </a:solidFill>
            </a:endParaRPr>
          </a:p>
          <a:p>
            <a:endParaRPr lang="fr-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221803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884" y="237891"/>
            <a:ext cx="8229600" cy="1143000"/>
          </a:xfrm>
        </p:spPr>
        <p:txBody>
          <a:bodyPr>
            <a:normAutofit/>
          </a:bodyPr>
          <a:lstStyle/>
          <a:p>
            <a:r>
              <a:rPr lang="fr-CA" sz="3200" dirty="0" smtClean="0"/>
              <a:t>Thank you!</a:t>
            </a:r>
            <a:endParaRPr lang="fr-CA" sz="3200" dirty="0"/>
          </a:p>
        </p:txBody>
      </p:sp>
      <p:sp>
        <p:nvSpPr>
          <p:cNvPr id="3" name="Espace réservé du contenu 2"/>
          <p:cNvSpPr>
            <a:spLocks noGrp="1"/>
          </p:cNvSpPr>
          <p:nvPr>
            <p:ph idx="1"/>
          </p:nvPr>
        </p:nvSpPr>
        <p:spPr>
          <a:xfrm>
            <a:off x="1341884" y="1628800"/>
            <a:ext cx="8229600" cy="4525963"/>
          </a:xfrm>
        </p:spPr>
        <p:txBody>
          <a:bodyPr numCol="2">
            <a:normAutofit fontScale="70000" lnSpcReduction="20000"/>
          </a:bodyPr>
          <a:lstStyle/>
          <a:p>
            <a:r>
              <a:rPr lang="en-CA" sz="2400" dirty="0" smtClean="0">
                <a:solidFill>
                  <a:schemeClr val="accent1"/>
                </a:solidFill>
              </a:rPr>
              <a:t>British </a:t>
            </a:r>
            <a:r>
              <a:rPr lang="en-CA" sz="2400" dirty="0">
                <a:solidFill>
                  <a:schemeClr val="accent1"/>
                </a:solidFill>
              </a:rPr>
              <a:t>C</a:t>
            </a:r>
            <a:r>
              <a:rPr lang="en-CA" sz="2400" dirty="0" smtClean="0">
                <a:solidFill>
                  <a:schemeClr val="accent1"/>
                </a:solidFill>
              </a:rPr>
              <a:t>olumbia Node</a:t>
            </a:r>
          </a:p>
          <a:p>
            <a:pPr lvl="1"/>
            <a:r>
              <a:rPr lang="en-CA" sz="2400" dirty="0" smtClean="0">
                <a:solidFill>
                  <a:schemeClr val="tx1"/>
                </a:solidFill>
              </a:rPr>
              <a:t>NPI: Evan Wood</a:t>
            </a:r>
          </a:p>
          <a:p>
            <a:pPr lvl="1"/>
            <a:r>
              <a:rPr lang="en-CA" sz="2400" dirty="0" smtClean="0">
                <a:solidFill>
                  <a:schemeClr val="tx1"/>
                </a:solidFill>
              </a:rPr>
              <a:t>Node manager: Nirupa Goel</a:t>
            </a:r>
          </a:p>
          <a:p>
            <a:pPr lvl="1"/>
            <a:r>
              <a:rPr lang="en-CA" sz="2400" dirty="0" smtClean="0">
                <a:solidFill>
                  <a:schemeClr val="tx1"/>
                </a:solidFill>
              </a:rPr>
              <a:t>OPTIMA RPI: Maria Eugenia Socias</a:t>
            </a:r>
            <a:endParaRPr lang="en-CA" sz="2400" dirty="0">
              <a:solidFill>
                <a:schemeClr val="tx1"/>
              </a:solidFill>
            </a:endParaRPr>
          </a:p>
          <a:p>
            <a:pPr lvl="1"/>
            <a:r>
              <a:rPr lang="en-CA" sz="2400" dirty="0" smtClean="0">
                <a:solidFill>
                  <a:schemeClr val="tx1"/>
                </a:solidFill>
              </a:rPr>
              <a:t>OPTIMA RPI: Keith Ahamad</a:t>
            </a:r>
          </a:p>
          <a:p>
            <a:pPr lvl="1"/>
            <a:r>
              <a:rPr lang="en-CA" sz="2400" dirty="0" smtClean="0">
                <a:solidFill>
                  <a:schemeClr val="tx1"/>
                </a:solidFill>
              </a:rPr>
              <a:t>OPTIMA CRC: Jill Fikowski</a:t>
            </a:r>
          </a:p>
          <a:p>
            <a:r>
              <a:rPr lang="en-CA" sz="2400" dirty="0" smtClean="0">
                <a:solidFill>
                  <a:schemeClr val="accent1"/>
                </a:solidFill>
              </a:rPr>
              <a:t>Prairie Node</a:t>
            </a:r>
          </a:p>
          <a:p>
            <a:pPr lvl="1"/>
            <a:r>
              <a:rPr lang="en-CA" sz="2400" dirty="0" smtClean="0">
                <a:solidFill>
                  <a:schemeClr val="tx1"/>
                </a:solidFill>
              </a:rPr>
              <a:t>NPI: Cameron Wild</a:t>
            </a:r>
          </a:p>
          <a:p>
            <a:pPr lvl="1"/>
            <a:r>
              <a:rPr lang="en-CA" sz="2400" dirty="0" smtClean="0">
                <a:solidFill>
                  <a:schemeClr val="tx1"/>
                </a:solidFill>
              </a:rPr>
              <a:t>Node manager:  Denise Adams</a:t>
            </a:r>
          </a:p>
          <a:p>
            <a:pPr lvl="1"/>
            <a:r>
              <a:rPr lang="en-CA" sz="2400" dirty="0" smtClean="0">
                <a:solidFill>
                  <a:schemeClr val="tx1"/>
                </a:solidFill>
              </a:rPr>
              <a:t>OPTIMA RPI: </a:t>
            </a:r>
            <a:r>
              <a:rPr lang="fr-FR" sz="2400" dirty="0">
                <a:solidFill>
                  <a:schemeClr val="tx1"/>
                </a:solidFill>
              </a:rPr>
              <a:t>Ronald TH </a:t>
            </a:r>
            <a:r>
              <a:rPr lang="fr-FR" sz="2400" dirty="0" smtClean="0">
                <a:solidFill>
                  <a:schemeClr val="tx1"/>
                </a:solidFill>
              </a:rPr>
              <a:t>Lim</a:t>
            </a:r>
          </a:p>
          <a:p>
            <a:pPr lvl="1"/>
            <a:r>
              <a:rPr lang="fr-FR" sz="2400" dirty="0" smtClean="0">
                <a:solidFill>
                  <a:schemeClr val="tx1"/>
                </a:solidFill>
              </a:rPr>
              <a:t>OPTIMA CRC: Denise Adams</a:t>
            </a:r>
            <a:endParaRPr lang="fr-FR" sz="2400" dirty="0">
              <a:solidFill>
                <a:schemeClr val="tx1"/>
              </a:solidFill>
            </a:endParaRPr>
          </a:p>
          <a:p>
            <a:pPr lvl="1"/>
            <a:endParaRPr lang="fr-FR" sz="2400" dirty="0">
              <a:solidFill>
                <a:schemeClr val="tx1"/>
              </a:solidFill>
            </a:endParaRPr>
          </a:p>
          <a:p>
            <a:pPr lvl="1"/>
            <a:endParaRPr lang="fr-FR" sz="2400" dirty="0">
              <a:solidFill>
                <a:schemeClr val="tx1"/>
              </a:solidFill>
            </a:endParaRPr>
          </a:p>
          <a:p>
            <a:pPr lvl="1"/>
            <a:endParaRPr lang="fr-FR" sz="2400" dirty="0">
              <a:solidFill>
                <a:schemeClr val="tx1"/>
              </a:solidFill>
            </a:endParaRPr>
          </a:p>
          <a:p>
            <a:r>
              <a:rPr lang="en-CA" sz="2400" dirty="0" smtClean="0">
                <a:solidFill>
                  <a:schemeClr val="accent1"/>
                </a:solidFill>
              </a:rPr>
              <a:t>Ontario node</a:t>
            </a:r>
          </a:p>
          <a:p>
            <a:pPr lvl="1"/>
            <a:r>
              <a:rPr lang="en-CA" sz="2400" dirty="0" smtClean="0">
                <a:solidFill>
                  <a:schemeClr val="tx1"/>
                </a:solidFill>
              </a:rPr>
              <a:t>NPI: Benedikt Fisher</a:t>
            </a:r>
          </a:p>
          <a:p>
            <a:pPr lvl="1"/>
            <a:r>
              <a:rPr lang="en-CA" sz="2400" dirty="0" smtClean="0">
                <a:solidFill>
                  <a:schemeClr val="tx1"/>
                </a:solidFill>
              </a:rPr>
              <a:t>Node manager: Sarah Miles</a:t>
            </a:r>
          </a:p>
          <a:p>
            <a:pPr lvl="1"/>
            <a:r>
              <a:rPr lang="en-CA" sz="2400" dirty="0" smtClean="0">
                <a:solidFill>
                  <a:schemeClr val="tx1"/>
                </a:solidFill>
              </a:rPr>
              <a:t>OPTIMA RPI: Bernard Le Foll</a:t>
            </a:r>
          </a:p>
          <a:p>
            <a:pPr lvl="1"/>
            <a:r>
              <a:rPr lang="en-CA" sz="2400" dirty="0" smtClean="0">
                <a:solidFill>
                  <a:schemeClr val="tx1"/>
                </a:solidFill>
              </a:rPr>
              <a:t>OPTIMA CRC: José Trigo</a:t>
            </a:r>
          </a:p>
          <a:p>
            <a:r>
              <a:rPr lang="en-CA" sz="2400" dirty="0" smtClean="0">
                <a:solidFill>
                  <a:schemeClr val="accent1"/>
                </a:solidFill>
              </a:rPr>
              <a:t>Quebec-Maritime Node</a:t>
            </a:r>
          </a:p>
          <a:p>
            <a:pPr lvl="1"/>
            <a:r>
              <a:rPr lang="en-CA" sz="2400" dirty="0" smtClean="0">
                <a:solidFill>
                  <a:schemeClr val="tx1"/>
                </a:solidFill>
              </a:rPr>
              <a:t>NPI: Julie Bruneau</a:t>
            </a:r>
          </a:p>
          <a:p>
            <a:pPr lvl="1"/>
            <a:r>
              <a:rPr lang="en-CA" sz="2400" dirty="0" smtClean="0">
                <a:solidFill>
                  <a:schemeClr val="tx1"/>
                </a:solidFill>
              </a:rPr>
              <a:t>Node manager</a:t>
            </a:r>
            <a:r>
              <a:rPr lang="en-CA" sz="2400" smtClean="0">
                <a:solidFill>
                  <a:schemeClr val="tx1"/>
                </a:solidFill>
              </a:rPr>
              <a:t>: Aïssata </a:t>
            </a:r>
            <a:r>
              <a:rPr lang="en-CA" sz="2400" dirty="0" smtClean="0">
                <a:solidFill>
                  <a:schemeClr val="tx1"/>
                </a:solidFill>
              </a:rPr>
              <a:t>Sako</a:t>
            </a:r>
          </a:p>
          <a:p>
            <a:pPr lvl="1"/>
            <a:r>
              <a:rPr lang="en-CA" sz="2400" dirty="0" smtClean="0">
                <a:solidFill>
                  <a:schemeClr val="tx1"/>
                </a:solidFill>
              </a:rPr>
              <a:t>OPTIMA RPI: Didier Jutras-Aswad</a:t>
            </a:r>
          </a:p>
          <a:p>
            <a:pPr lvl="1"/>
            <a:r>
              <a:rPr lang="en-CA" sz="2400" dirty="0" smtClean="0">
                <a:solidFill>
                  <a:schemeClr val="tx1"/>
                </a:solidFill>
              </a:rPr>
              <a:t>OPTIMA CRC: Pamela Lachance-Touchette/ Stephen Nyase</a:t>
            </a:r>
          </a:p>
          <a:p>
            <a:pPr lvl="1"/>
            <a:endParaRPr lang="en-CA" sz="2400" dirty="0" smtClean="0">
              <a:solidFill>
                <a:schemeClr val="tx1"/>
              </a:solidFill>
            </a:endParaRPr>
          </a:p>
          <a:p>
            <a:r>
              <a:rPr lang="en-CA" sz="2400" dirty="0" smtClean="0">
                <a:solidFill>
                  <a:schemeClr val="accent1"/>
                </a:solidFill>
              </a:rPr>
              <a:t>OPTIMA National Research Coordinator: </a:t>
            </a:r>
            <a:r>
              <a:rPr lang="en-CA" sz="2400" dirty="0" smtClean="0">
                <a:solidFill>
                  <a:schemeClr val="tx1"/>
                </a:solidFill>
              </a:rPr>
              <a:t>Brigitte Desjardins</a:t>
            </a:r>
          </a:p>
          <a:p>
            <a:pPr lvl="1"/>
            <a:endParaRPr lang="fr-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9" y="5890212"/>
            <a:ext cx="1728192" cy="9677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564" y="177801"/>
            <a:ext cx="4297760" cy="631079"/>
          </a:xfrm>
          <a:prstGeom prst="rect">
            <a:avLst/>
          </a:prstGeom>
        </p:spPr>
      </p:pic>
    </p:spTree>
    <p:extLst>
      <p:ext uri="{BB962C8B-B14F-4D97-AF65-F5344CB8AC3E}">
        <p14:creationId xmlns:p14="http://schemas.microsoft.com/office/powerpoint/2010/main" val="24953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and Goals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solidFill>
                  <a:schemeClr val="tx1"/>
                </a:solidFill>
              </a:rPr>
              <a:t>Build research capacity, collaborations and competitive projects to test and implement evidence-based interventions for drug misuse</a:t>
            </a:r>
          </a:p>
          <a:p>
            <a:pPr lvl="1">
              <a:buFont typeface="Wingdings" panose="05000000000000000000" pitchFamily="2" charset="2"/>
              <a:buChar char="§"/>
            </a:pPr>
            <a:r>
              <a:rPr lang="en-US" sz="2400" dirty="0">
                <a:solidFill>
                  <a:schemeClr val="tx1"/>
                </a:solidFill>
              </a:rPr>
              <a:t>Mobilization of researchers and partners</a:t>
            </a:r>
          </a:p>
          <a:p>
            <a:pPr lvl="1">
              <a:buFont typeface="Wingdings" panose="05000000000000000000" pitchFamily="2" charset="2"/>
              <a:buChar char="§"/>
            </a:pPr>
            <a:r>
              <a:rPr lang="en-US" sz="2400" dirty="0">
                <a:solidFill>
                  <a:schemeClr val="tx1"/>
                </a:solidFill>
              </a:rPr>
              <a:t>Identification of strengths, needs and opportunities</a:t>
            </a:r>
          </a:p>
          <a:p>
            <a:pPr lvl="1">
              <a:buFont typeface="Wingdings" panose="05000000000000000000" pitchFamily="2" charset="2"/>
              <a:buChar char="§"/>
            </a:pPr>
            <a:r>
              <a:rPr lang="en-US" sz="2400" dirty="0">
                <a:solidFill>
                  <a:schemeClr val="tx1"/>
                </a:solidFill>
              </a:rPr>
              <a:t>Building a strong and efficient support platform</a:t>
            </a:r>
          </a:p>
          <a:p>
            <a:pPr lvl="1">
              <a:buFont typeface="Wingdings" panose="05000000000000000000" pitchFamily="2" charset="2"/>
              <a:buChar char="§"/>
            </a:pPr>
            <a:r>
              <a:rPr lang="en-US" sz="2400" dirty="0">
                <a:solidFill>
                  <a:schemeClr val="tx1"/>
                </a:solidFill>
              </a:rPr>
              <a:t>Building communication tools and </a:t>
            </a:r>
            <a:r>
              <a:rPr lang="en-US" sz="2400" dirty="0" smtClean="0">
                <a:solidFill>
                  <a:schemeClr val="tx1"/>
                </a:solidFill>
              </a:rPr>
              <a:t>knowledge exchanges</a:t>
            </a:r>
            <a:endParaRPr lang="en-US" sz="2400" dirty="0">
              <a:solidFill>
                <a:schemeClr val="tx1"/>
              </a:solidFill>
            </a:endParaRPr>
          </a:p>
          <a:p>
            <a:endParaRPr lang="fr-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1239416"/>
          </a:xfrm>
        </p:spPr>
        <p:txBody>
          <a:bodyPr>
            <a:normAutofit fontScale="90000"/>
          </a:bodyPr>
          <a:lstStyle/>
          <a:p>
            <a:r>
              <a:rPr lang="en-US" dirty="0" smtClean="0"/>
              <a:t/>
            </a:r>
            <a:br>
              <a:rPr lang="en-US" dirty="0" smtClean="0"/>
            </a:br>
            <a:r>
              <a:rPr lang="en-US" dirty="0" smtClean="0"/>
              <a:t>National direction</a:t>
            </a:r>
            <a:endParaRPr lang="en-US" dirty="0"/>
          </a:p>
        </p:txBody>
      </p:sp>
      <p:sp>
        <p:nvSpPr>
          <p:cNvPr id="3" name="Text Placeholder 2"/>
          <p:cNvSpPr>
            <a:spLocks noGrp="1"/>
          </p:cNvSpPr>
          <p:nvPr>
            <p:ph type="body" idx="1"/>
          </p:nvPr>
        </p:nvSpPr>
        <p:spPr>
          <a:xfrm>
            <a:off x="981844" y="2132856"/>
            <a:ext cx="8686800" cy="1371600"/>
          </a:xfrm>
        </p:spPr>
        <p:txBody>
          <a:bodyPr>
            <a:normAutofit fontScale="25000" lnSpcReduction="20000"/>
          </a:bodyPr>
          <a:lstStyle/>
          <a:p>
            <a:pPr marL="342900" lvl="1" indent="-342900">
              <a:buFont typeface="Wingdings" panose="05000000000000000000" pitchFamily="2" charset="2"/>
              <a:buChar char="§"/>
            </a:pPr>
            <a:r>
              <a:rPr lang="en-US" sz="9600" dirty="0">
                <a:solidFill>
                  <a:schemeClr val="tx1"/>
                </a:solidFill>
              </a:rPr>
              <a:t>Built initially </a:t>
            </a:r>
            <a:r>
              <a:rPr lang="en-US" sz="9600" dirty="0" smtClean="0">
                <a:solidFill>
                  <a:schemeClr val="tx1"/>
                </a:solidFill>
              </a:rPr>
              <a:t>on the template of the </a:t>
            </a:r>
            <a:r>
              <a:rPr lang="en-US" sz="9600" dirty="0">
                <a:solidFill>
                  <a:schemeClr val="tx1"/>
                </a:solidFill>
              </a:rPr>
              <a:t>Clinical Trial Network of NIDA (with Canadian identity)</a:t>
            </a:r>
          </a:p>
          <a:p>
            <a:pPr marL="342900" lvl="1" indent="-342900">
              <a:buFont typeface="Wingdings" panose="05000000000000000000" pitchFamily="2" charset="2"/>
              <a:buChar char="§"/>
            </a:pPr>
            <a:r>
              <a:rPr lang="en-US" sz="9600" dirty="0" smtClean="0">
                <a:solidFill>
                  <a:schemeClr val="tx1"/>
                </a:solidFill>
              </a:rPr>
              <a:t>Position </a:t>
            </a:r>
            <a:r>
              <a:rPr lang="en-US" sz="9600" dirty="0">
                <a:solidFill>
                  <a:schemeClr val="tx1"/>
                </a:solidFill>
              </a:rPr>
              <a:t>as the consortium of academic, clinical, service providers and community experts on substance </a:t>
            </a:r>
            <a:r>
              <a:rPr lang="en-US" sz="9600" dirty="0" smtClean="0">
                <a:solidFill>
                  <a:schemeClr val="tx1"/>
                </a:solidFill>
              </a:rPr>
              <a:t>misuse</a:t>
            </a:r>
            <a:endParaRPr lang="en-US" sz="9600" dirty="0">
              <a:solidFill>
                <a:schemeClr val="tx1"/>
              </a:solidFill>
            </a:endParaRPr>
          </a:p>
          <a:p>
            <a:pPr marL="342900" lvl="1" indent="-342900">
              <a:buFont typeface="Arial" panose="020B0604020202020204" pitchFamily="34" charset="0"/>
              <a:buChar char="•"/>
            </a:pPr>
            <a:r>
              <a:rPr lang="en-US" sz="9600" dirty="0">
                <a:solidFill>
                  <a:schemeClr val="tx1"/>
                </a:solidFill>
              </a:rPr>
              <a:t>Strengthening </a:t>
            </a:r>
            <a:r>
              <a:rPr lang="en-US" sz="9600" dirty="0" smtClean="0">
                <a:solidFill>
                  <a:schemeClr val="tx1"/>
                </a:solidFill>
              </a:rPr>
              <a:t>research capacity and leverage </a:t>
            </a:r>
            <a:r>
              <a:rPr lang="en-US" sz="9600" dirty="0">
                <a:solidFill>
                  <a:schemeClr val="tx1"/>
                </a:solidFill>
              </a:rPr>
              <a:t>funds for Addiction intervention research within and outside of CIHR </a:t>
            </a:r>
            <a:r>
              <a:rPr lang="en-US" sz="9600" dirty="0" smtClean="0">
                <a:solidFill>
                  <a:schemeClr val="tx1"/>
                </a:solidFill>
              </a:rPr>
              <a:t>competitions</a:t>
            </a:r>
          </a:p>
          <a:p>
            <a:pPr marL="800100" lvl="2" indent="-342900">
              <a:buFont typeface="Arial" panose="020B0604020202020204" pitchFamily="34" charset="0"/>
              <a:buChar char="•"/>
            </a:pPr>
            <a:r>
              <a:rPr lang="en-US" sz="9600" dirty="0" smtClean="0">
                <a:solidFill>
                  <a:schemeClr val="tx1"/>
                </a:solidFill>
              </a:rPr>
              <a:t>OPTIMA: First national randomized controlled trial funded through CIHR, designed and run through the network</a:t>
            </a:r>
            <a:endParaRPr lang="en-US" sz="9600" dirty="0">
              <a:solidFill>
                <a:schemeClr val="tx1"/>
              </a:solidFill>
            </a:endParaRPr>
          </a:p>
          <a:p>
            <a:pPr marL="342900" lvl="1" indent="-342900">
              <a:buFont typeface="Arial" panose="020B0604020202020204" pitchFamily="34" charset="0"/>
              <a:buChar char="•"/>
            </a:pPr>
            <a:r>
              <a:rPr lang="en-US" sz="9600" dirty="0" smtClean="0">
                <a:solidFill>
                  <a:schemeClr val="tx1"/>
                </a:solidFill>
              </a:rPr>
              <a:t>Translating research findings into guidelines </a:t>
            </a:r>
            <a:r>
              <a:rPr lang="en-US" sz="9600" dirty="0">
                <a:solidFill>
                  <a:schemeClr val="tx1"/>
                </a:solidFill>
              </a:rPr>
              <a:t>and recommendations at the local and national </a:t>
            </a:r>
            <a:r>
              <a:rPr lang="en-US" sz="9600" dirty="0" smtClean="0">
                <a:solidFill>
                  <a:schemeClr val="tx1"/>
                </a:solidFill>
              </a:rPr>
              <a:t>levels</a:t>
            </a:r>
          </a:p>
          <a:p>
            <a:pPr marL="342900" lvl="1" indent="-342900">
              <a:buFont typeface="Arial" panose="020B0604020202020204" pitchFamily="34" charset="0"/>
              <a:buChar char="•"/>
            </a:pPr>
            <a:r>
              <a:rPr lang="en-US" sz="9600" dirty="0" smtClean="0">
                <a:solidFill>
                  <a:schemeClr val="tx1"/>
                </a:solidFill>
              </a:rPr>
              <a:t>Role for the network to foster implementation </a:t>
            </a:r>
            <a:r>
              <a:rPr lang="en-US" sz="9600" dirty="0">
                <a:solidFill>
                  <a:schemeClr val="tx1"/>
                </a:solidFill>
              </a:rPr>
              <a:t>of evidence-based programs and policies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lines-cover-preview.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0434" y="1416315"/>
            <a:ext cx="1967926" cy="2547477"/>
          </a:xfrm>
          <a:prstGeom prst="rect">
            <a:avLst/>
          </a:prstGeom>
        </p:spPr>
      </p:pic>
      <p:pic>
        <p:nvPicPr>
          <p:cNvPr id="3" name="Picture 2" descr="opioid-safety-news_release_nov-19-2015_Page_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9060" y="1416315"/>
            <a:ext cx="1964778" cy="254265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6250" t="15470" r="44903" b="17692"/>
          <a:stretch/>
        </p:blipFill>
        <p:spPr>
          <a:xfrm>
            <a:off x="5985524" y="1416315"/>
            <a:ext cx="1950885" cy="2542654"/>
          </a:xfrm>
          <a:prstGeom prst="rect">
            <a:avLst/>
          </a:prstGeom>
        </p:spPr>
      </p:pic>
      <p:sp>
        <p:nvSpPr>
          <p:cNvPr id="6" name="TextBox 5"/>
          <p:cNvSpPr txBox="1"/>
          <p:nvPr/>
        </p:nvSpPr>
        <p:spPr>
          <a:xfrm>
            <a:off x="8185044" y="1450522"/>
            <a:ext cx="2118946" cy="1569660"/>
          </a:xfrm>
          <a:prstGeom prst="rect">
            <a:avLst/>
          </a:prstGeom>
          <a:noFill/>
        </p:spPr>
        <p:txBody>
          <a:bodyPr wrap="square" rtlCol="0">
            <a:spAutoFit/>
          </a:bodyPr>
          <a:lstStyle/>
          <a:p>
            <a:r>
              <a:rPr lang="en-CA" sz="1600" dirty="0"/>
              <a:t>Treatment Guidelines and Policy Reports with evidence-based recommendations to address the opioid crisis</a:t>
            </a:r>
          </a:p>
        </p:txBody>
      </p:sp>
      <p:sp>
        <p:nvSpPr>
          <p:cNvPr id="7" name="Title 2"/>
          <p:cNvSpPr txBox="1">
            <a:spLocks/>
          </p:cNvSpPr>
          <p:nvPr/>
        </p:nvSpPr>
        <p:spPr>
          <a:xfrm>
            <a:off x="1740434" y="4457919"/>
            <a:ext cx="2032810" cy="1969258"/>
          </a:xfrm>
          <a:prstGeom prst="rect">
            <a:avLst/>
          </a:prstGeom>
          <a:solidFill>
            <a:schemeClr val="bg1">
              <a:alpha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latin typeface="+mn-lt"/>
                <a:cs typeface="Helvetica Light"/>
              </a:rPr>
              <a:t>BC Addiction Medicine Conference &amp; Research Day (May 2016): &gt;200 attendees, 17 presentations </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9424" y="4281864"/>
            <a:ext cx="3437796" cy="229186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1645" y="4281864"/>
            <a:ext cx="1642872" cy="2286000"/>
          </a:xfrm>
          <a:prstGeom prst="rect">
            <a:avLst/>
          </a:prstGeom>
        </p:spPr>
      </p:pic>
      <p:sp>
        <p:nvSpPr>
          <p:cNvPr id="11" name="Title 4"/>
          <p:cNvSpPr txBox="1">
            <a:spLocks/>
          </p:cNvSpPr>
          <p:nvPr/>
        </p:nvSpPr>
        <p:spPr>
          <a:xfrm>
            <a:off x="909836" y="273194"/>
            <a:ext cx="8686801" cy="1066800"/>
          </a:xfrm>
          <a:prstGeom prst="rect">
            <a:avLst/>
          </a:prstGeom>
        </p:spPr>
        <p:txBody>
          <a:bodyPr>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dirty="0" smtClean="0"/>
              <a:t>British Columbia node </a:t>
            </a:r>
            <a:r>
              <a:rPr lang="en-US" dirty="0"/>
              <a:t>k</a:t>
            </a:r>
            <a:r>
              <a:rPr lang="en-US" dirty="0" smtClean="0"/>
              <a:t>ey </a:t>
            </a:r>
            <a:r>
              <a:rPr lang="en-US" dirty="0"/>
              <a:t>a</a:t>
            </a:r>
            <a:r>
              <a:rPr lang="en-US" dirty="0" smtClean="0"/>
              <a:t>chievements</a:t>
            </a:r>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313647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32656"/>
            <a:ext cx="8686801" cy="1066800"/>
          </a:xfrm>
        </p:spPr>
        <p:txBody>
          <a:bodyPr/>
          <a:lstStyle/>
          <a:p>
            <a:r>
              <a:rPr lang="fr-CA" dirty="0" smtClean="0"/>
              <a:t>Prairie node  key achievements </a:t>
            </a:r>
            <a:br>
              <a:rPr lang="fr-CA" dirty="0" smtClean="0"/>
            </a:br>
            <a:endParaRPr lang="fr-CA" dirty="0"/>
          </a:p>
        </p:txBody>
      </p:sp>
      <p:sp>
        <p:nvSpPr>
          <p:cNvPr id="3" name="Content Placeholder 2"/>
          <p:cNvSpPr>
            <a:spLocks noGrp="1"/>
          </p:cNvSpPr>
          <p:nvPr>
            <p:ph idx="1"/>
          </p:nvPr>
        </p:nvSpPr>
        <p:spPr>
          <a:xfrm>
            <a:off x="1086579" y="1196752"/>
            <a:ext cx="9472329" cy="4824536"/>
          </a:xfrm>
        </p:spPr>
        <p:txBody>
          <a:bodyPr>
            <a:normAutofit fontScale="25000" lnSpcReduction="20000"/>
          </a:bodyPr>
          <a:lstStyle/>
          <a:p>
            <a:pPr marL="45720" indent="0">
              <a:buNone/>
            </a:pPr>
            <a:r>
              <a:rPr lang="en-US" sz="9600" dirty="0">
                <a:solidFill>
                  <a:schemeClr val="tx1"/>
                </a:solidFill>
              </a:rPr>
              <a:t>Collaboration on research focusing on substance use interventions: </a:t>
            </a:r>
          </a:p>
          <a:p>
            <a:r>
              <a:rPr lang="en-US" sz="9600" i="1" dirty="0" smtClean="0">
                <a:solidFill>
                  <a:schemeClr val="tx1"/>
                </a:solidFill>
              </a:rPr>
              <a:t>2 Demonstration projects</a:t>
            </a:r>
            <a:r>
              <a:rPr lang="en-US" sz="9600" dirty="0" smtClean="0">
                <a:solidFill>
                  <a:schemeClr val="tx1"/>
                </a:solidFill>
              </a:rPr>
              <a:t>:(</a:t>
            </a:r>
            <a:r>
              <a:rPr lang="en-US" sz="9600" dirty="0">
                <a:solidFill>
                  <a:schemeClr val="tx1"/>
                </a:solidFill>
              </a:rPr>
              <a:t>1) a systematic review of over 3000 scientific publications addressing screening and brief intervention for adolescent substance misuse/addiction, and </a:t>
            </a:r>
            <a:r>
              <a:rPr lang="en-US" sz="9600" dirty="0" smtClean="0">
                <a:solidFill>
                  <a:schemeClr val="tx1"/>
                </a:solidFill>
              </a:rPr>
              <a:t>(</a:t>
            </a:r>
            <a:r>
              <a:rPr lang="en-US" sz="9600" dirty="0">
                <a:solidFill>
                  <a:schemeClr val="tx1"/>
                </a:solidFill>
              </a:rPr>
              <a:t>2) formation of a working group of 32 researchers and regional treatment programs focused on retention in addiction treatment, and an associated work plan. </a:t>
            </a:r>
          </a:p>
          <a:p>
            <a:r>
              <a:rPr lang="en-US" sz="9600" i="1" dirty="0">
                <a:solidFill>
                  <a:schemeClr val="tx1"/>
                </a:solidFill>
              </a:rPr>
              <a:t>Node development funding </a:t>
            </a:r>
            <a:r>
              <a:rPr lang="en-US" sz="9600" i="1" dirty="0" smtClean="0">
                <a:solidFill>
                  <a:schemeClr val="tx1"/>
                </a:solidFill>
              </a:rPr>
              <a:t>program</a:t>
            </a:r>
            <a:r>
              <a:rPr lang="en-US" sz="9600" dirty="0">
                <a:solidFill>
                  <a:schemeClr val="tx1"/>
                </a:solidFill>
              </a:rPr>
              <a:t> </a:t>
            </a:r>
            <a:r>
              <a:rPr lang="en-US" sz="9600" dirty="0" smtClean="0">
                <a:solidFill>
                  <a:schemeClr val="tx1"/>
                </a:solidFill>
              </a:rPr>
              <a:t>: research </a:t>
            </a:r>
            <a:r>
              <a:rPr lang="en-US" sz="9600" dirty="0">
                <a:solidFill>
                  <a:schemeClr val="tx1"/>
                </a:solidFill>
              </a:rPr>
              <a:t>and KTE sub-grant program, accessible to Node members.   </a:t>
            </a:r>
            <a:endParaRPr lang="en-US" sz="9600" dirty="0" smtClean="0">
              <a:solidFill>
                <a:schemeClr val="tx1"/>
              </a:solidFill>
            </a:endParaRPr>
          </a:p>
          <a:p>
            <a:pPr lvl="1"/>
            <a:r>
              <a:rPr lang="en-US" sz="9600" dirty="0" smtClean="0">
                <a:solidFill>
                  <a:schemeClr val="tx1"/>
                </a:solidFill>
              </a:rPr>
              <a:t>intervention </a:t>
            </a:r>
            <a:r>
              <a:rPr lang="en-US" sz="9600" dirty="0">
                <a:solidFill>
                  <a:schemeClr val="tx1"/>
                </a:solidFill>
              </a:rPr>
              <a:t>development and knowledge exchange, focusing on couples congruence and animal-assisted interventions. </a:t>
            </a:r>
          </a:p>
          <a:p>
            <a:r>
              <a:rPr lang="en-US" sz="9600" dirty="0" smtClean="0">
                <a:solidFill>
                  <a:schemeClr val="tx1"/>
                </a:solidFill>
              </a:rPr>
              <a:t>First </a:t>
            </a:r>
            <a:r>
              <a:rPr lang="en-US" sz="9600" dirty="0">
                <a:solidFill>
                  <a:schemeClr val="tx1"/>
                </a:solidFill>
              </a:rPr>
              <a:t>annual Node gathering </a:t>
            </a:r>
            <a:r>
              <a:rPr lang="en-US" sz="9600" dirty="0" smtClean="0">
                <a:solidFill>
                  <a:schemeClr val="tx1"/>
                </a:solidFill>
              </a:rPr>
              <a:t>held </a:t>
            </a:r>
            <a:r>
              <a:rPr lang="en-US" sz="9600" dirty="0">
                <a:solidFill>
                  <a:schemeClr val="tx1"/>
                </a:solidFill>
              </a:rPr>
              <a:t>June 23, 24 2016 in Calgary, AB. </a:t>
            </a:r>
            <a:r>
              <a:rPr lang="en-US" sz="8000" dirty="0"/>
              <a:t>	</a:t>
            </a:r>
          </a:p>
          <a:p>
            <a:endParaRPr lang="fr-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21461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5212" y="13574"/>
            <a:ext cx="10141768" cy="1066800"/>
          </a:xfrm>
        </p:spPr>
        <p:txBody>
          <a:bodyPr>
            <a:normAutofit/>
          </a:bodyPr>
          <a:lstStyle/>
          <a:p>
            <a:r>
              <a:rPr lang="en-US" dirty="0" smtClean="0"/>
              <a:t>Ontario node (OCRINT) </a:t>
            </a:r>
            <a:r>
              <a:rPr lang="en-US" dirty="0"/>
              <a:t>k</a:t>
            </a:r>
            <a:r>
              <a:rPr lang="en-US" dirty="0" smtClean="0"/>
              <a:t>ey </a:t>
            </a:r>
            <a:r>
              <a:rPr lang="en-US" dirty="0"/>
              <a:t>a</a:t>
            </a:r>
            <a:r>
              <a:rPr lang="en-US" dirty="0" smtClean="0"/>
              <a:t>chievements</a:t>
            </a:r>
            <a:endParaRPr lang="en-US" dirty="0"/>
          </a:p>
        </p:txBody>
      </p:sp>
      <p:sp>
        <p:nvSpPr>
          <p:cNvPr id="6" name="Content Placeholder 5"/>
          <p:cNvSpPr>
            <a:spLocks noGrp="1"/>
          </p:cNvSpPr>
          <p:nvPr>
            <p:ph idx="1"/>
          </p:nvPr>
        </p:nvSpPr>
        <p:spPr>
          <a:xfrm>
            <a:off x="1081127" y="1198917"/>
            <a:ext cx="9853736" cy="4768552"/>
          </a:xfrm>
        </p:spPr>
        <p:txBody>
          <a:bodyPr>
            <a:noAutofit/>
          </a:bodyPr>
          <a:lstStyle/>
          <a:p>
            <a:pPr>
              <a:spcBef>
                <a:spcPts val="400"/>
              </a:spcBef>
            </a:pPr>
            <a:r>
              <a:rPr lang="en-US" sz="2400" dirty="0">
                <a:solidFill>
                  <a:schemeClr val="tx1"/>
                </a:solidFill>
              </a:rPr>
              <a:t>Collaboration on research focusing on substance use interventions: </a:t>
            </a:r>
          </a:p>
          <a:p>
            <a:pPr lvl="1">
              <a:spcBef>
                <a:spcPts val="400"/>
              </a:spcBef>
            </a:pPr>
            <a:r>
              <a:rPr lang="en-US" sz="2400" dirty="0">
                <a:solidFill>
                  <a:schemeClr val="tx1"/>
                </a:solidFill>
              </a:rPr>
              <a:t>Prescription opioid misuse/treatment</a:t>
            </a:r>
          </a:p>
          <a:p>
            <a:pPr lvl="1">
              <a:spcBef>
                <a:spcPts val="400"/>
              </a:spcBef>
            </a:pPr>
            <a:r>
              <a:rPr lang="en-US" sz="2400" dirty="0">
                <a:solidFill>
                  <a:schemeClr val="tx1"/>
                </a:solidFill>
              </a:rPr>
              <a:t>Cannabis disorder treatment and policy/regulation</a:t>
            </a:r>
          </a:p>
          <a:p>
            <a:pPr lvl="1">
              <a:spcBef>
                <a:spcPts val="400"/>
              </a:spcBef>
            </a:pPr>
            <a:r>
              <a:rPr lang="en-US" sz="2400" dirty="0">
                <a:solidFill>
                  <a:schemeClr val="tx1"/>
                </a:solidFill>
              </a:rPr>
              <a:t>Naloxone distribution </a:t>
            </a:r>
          </a:p>
          <a:p>
            <a:pPr>
              <a:spcBef>
                <a:spcPts val="400"/>
              </a:spcBef>
            </a:pPr>
            <a:r>
              <a:rPr lang="en-US" sz="2400" dirty="0" smtClean="0">
                <a:solidFill>
                  <a:schemeClr val="tx1"/>
                </a:solidFill>
              </a:rPr>
              <a:t>Facilitation </a:t>
            </a:r>
            <a:r>
              <a:rPr lang="en-US" sz="2400" dirty="0">
                <a:solidFill>
                  <a:schemeClr val="tx1"/>
                </a:solidFill>
              </a:rPr>
              <a:t>of a 5-year research collaboration between CAMH and Correctional Service Canada for intervention-related research  on addiction and mental health in the high-risk corrections population </a:t>
            </a:r>
          </a:p>
          <a:p>
            <a:pPr>
              <a:spcBef>
                <a:spcPts val="400"/>
              </a:spcBef>
            </a:pPr>
            <a:r>
              <a:rPr lang="en-US" sz="2400" dirty="0">
                <a:solidFill>
                  <a:schemeClr val="tx1"/>
                </a:solidFill>
              </a:rPr>
              <a:t>Development of an intervention use, access and needs assessment among young substance users in several Northern Ontario communities </a:t>
            </a:r>
          </a:p>
          <a:p>
            <a:pPr>
              <a:spcBef>
                <a:spcPts val="400"/>
              </a:spcBef>
            </a:pPr>
            <a:r>
              <a:rPr lang="en-US" sz="2400" dirty="0" smtClean="0">
                <a:solidFill>
                  <a:schemeClr val="tx1"/>
                </a:solidFill>
              </a:rPr>
              <a:t>Update </a:t>
            </a:r>
            <a:r>
              <a:rPr lang="en-US" sz="2400" dirty="0">
                <a:solidFill>
                  <a:schemeClr val="tx1"/>
                </a:solidFill>
              </a:rPr>
              <a:t>of ‘Lower Risk Cannabis Use Guidelines</a:t>
            </a:r>
            <a:r>
              <a:rPr lang="en-US" sz="2400" dirty="0" smtClean="0">
                <a:solidFill>
                  <a:schemeClr val="tx1"/>
                </a:solidFill>
              </a:rPr>
              <a:t>’</a:t>
            </a:r>
            <a:endParaRPr lang="en-US" sz="2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354426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192721"/>
            <a:ext cx="8686801" cy="932023"/>
          </a:xfrm>
          <a:noFill/>
        </p:spPr>
        <p:txBody>
          <a:bodyPr/>
          <a:lstStyle/>
          <a:p>
            <a:r>
              <a:rPr lang="fr-CA" dirty="0" smtClean="0"/>
              <a:t>Québec-Maritime node Key achievements</a:t>
            </a:r>
            <a:endParaRPr lang="fr-CA" dirty="0"/>
          </a:p>
        </p:txBody>
      </p:sp>
      <p:sp>
        <p:nvSpPr>
          <p:cNvPr id="3" name="Espace réservé du contenu 2"/>
          <p:cNvSpPr>
            <a:spLocks noGrp="1"/>
          </p:cNvSpPr>
          <p:nvPr>
            <p:ph idx="1"/>
          </p:nvPr>
        </p:nvSpPr>
        <p:spPr>
          <a:xfrm>
            <a:off x="477788" y="1185348"/>
            <a:ext cx="10873208" cy="5472607"/>
          </a:xfrm>
        </p:spPr>
        <p:txBody>
          <a:bodyPr>
            <a:noAutofit/>
          </a:bodyPr>
          <a:lstStyle/>
          <a:p>
            <a:pPr marL="45720" indent="0">
              <a:lnSpc>
                <a:spcPct val="120000"/>
              </a:lnSpc>
              <a:spcBef>
                <a:spcPts val="300"/>
              </a:spcBef>
              <a:buNone/>
            </a:pPr>
            <a:r>
              <a:rPr lang="en-US" sz="2400" dirty="0">
                <a:solidFill>
                  <a:schemeClr val="tx1"/>
                </a:solidFill>
              </a:rPr>
              <a:t>Collaboration on research </a:t>
            </a:r>
            <a:r>
              <a:rPr lang="en-US" sz="2400" dirty="0" smtClean="0">
                <a:solidFill>
                  <a:schemeClr val="tx1"/>
                </a:solidFill>
              </a:rPr>
              <a:t>focusing </a:t>
            </a:r>
            <a:r>
              <a:rPr lang="en-US" sz="2400" dirty="0">
                <a:solidFill>
                  <a:schemeClr val="tx1"/>
                </a:solidFill>
              </a:rPr>
              <a:t>interventions: </a:t>
            </a:r>
          </a:p>
          <a:p>
            <a:pPr lvl="1">
              <a:lnSpc>
                <a:spcPct val="120000"/>
              </a:lnSpc>
              <a:spcBef>
                <a:spcPts val="300"/>
              </a:spcBef>
            </a:pPr>
            <a:r>
              <a:rPr lang="en-US" sz="2000" dirty="0">
                <a:solidFill>
                  <a:schemeClr val="tx1"/>
                </a:solidFill>
              </a:rPr>
              <a:t>Prescription opioid misuse/treatment  ( OPTIMA and ancillary studies)</a:t>
            </a:r>
          </a:p>
          <a:p>
            <a:pPr lvl="1">
              <a:lnSpc>
                <a:spcPct val="120000"/>
              </a:lnSpc>
              <a:spcBef>
                <a:spcPts val="300"/>
              </a:spcBef>
            </a:pPr>
            <a:r>
              <a:rPr lang="en-CA" sz="2000" dirty="0">
                <a:solidFill>
                  <a:schemeClr val="tx1"/>
                </a:solidFill>
              </a:rPr>
              <a:t>2 demonstration </a:t>
            </a:r>
            <a:r>
              <a:rPr lang="en-CA" sz="2000" dirty="0" smtClean="0">
                <a:solidFill>
                  <a:schemeClr val="tx1"/>
                </a:solidFill>
              </a:rPr>
              <a:t>projects within CRISM QM: 1)Targeted </a:t>
            </a:r>
            <a:r>
              <a:rPr lang="en-CA" sz="2000" dirty="0">
                <a:solidFill>
                  <a:schemeClr val="tx1"/>
                </a:solidFill>
              </a:rPr>
              <a:t>intervention to reduce polysubstance abuse among OST clients in 4 methadone clinics in Montreal and </a:t>
            </a:r>
            <a:r>
              <a:rPr lang="en-CA" sz="2000" dirty="0" smtClean="0">
                <a:solidFill>
                  <a:schemeClr val="tx1"/>
                </a:solidFill>
              </a:rPr>
              <a:t>Halifax 2)PROFAN</a:t>
            </a:r>
            <a:r>
              <a:rPr lang="en-CA" sz="2000" dirty="0">
                <a:solidFill>
                  <a:schemeClr val="tx1"/>
                </a:solidFill>
              </a:rPr>
              <a:t>: Prevention and Reduction of Overdoses: Training on, and Access to Naloxone.</a:t>
            </a:r>
            <a:r>
              <a:rPr lang="en-US" sz="2000" dirty="0">
                <a:solidFill>
                  <a:schemeClr val="tx1"/>
                </a:solidFill>
              </a:rPr>
              <a:t> Naloxone </a:t>
            </a:r>
            <a:r>
              <a:rPr lang="en-US" sz="2000" dirty="0" smtClean="0">
                <a:solidFill>
                  <a:schemeClr val="tx1"/>
                </a:solidFill>
              </a:rPr>
              <a:t>distribution, overdose </a:t>
            </a:r>
            <a:r>
              <a:rPr lang="en-US" sz="2000" dirty="0">
                <a:solidFill>
                  <a:schemeClr val="tx1"/>
                </a:solidFill>
              </a:rPr>
              <a:t>prevention and user empowerment</a:t>
            </a:r>
          </a:p>
          <a:p>
            <a:pPr lvl="1">
              <a:lnSpc>
                <a:spcPct val="120000"/>
              </a:lnSpc>
              <a:spcBef>
                <a:spcPts val="300"/>
              </a:spcBef>
            </a:pPr>
            <a:r>
              <a:rPr lang="en-US" sz="2000" dirty="0" smtClean="0">
                <a:solidFill>
                  <a:schemeClr val="tx1"/>
                </a:solidFill>
              </a:rPr>
              <a:t>Drug misuse and comorbidities</a:t>
            </a:r>
          </a:p>
          <a:p>
            <a:pPr lvl="1">
              <a:lnSpc>
                <a:spcPct val="120000"/>
              </a:lnSpc>
              <a:spcBef>
                <a:spcPts val="300"/>
              </a:spcBef>
            </a:pPr>
            <a:r>
              <a:rPr lang="en-US" sz="2000" dirty="0" smtClean="0">
                <a:solidFill>
                  <a:schemeClr val="tx1"/>
                </a:solidFill>
              </a:rPr>
              <a:t>Novel interventions for cocaine dependence with cannabinoids</a:t>
            </a:r>
          </a:p>
          <a:p>
            <a:pPr marL="45720" indent="0">
              <a:lnSpc>
                <a:spcPct val="120000"/>
              </a:lnSpc>
              <a:spcBef>
                <a:spcPts val="300"/>
              </a:spcBef>
              <a:buNone/>
            </a:pPr>
            <a:r>
              <a:rPr lang="en-CA" sz="2400" dirty="0" smtClean="0">
                <a:solidFill>
                  <a:schemeClr val="tx1"/>
                </a:solidFill>
              </a:rPr>
              <a:t>Implementation of </a:t>
            </a:r>
            <a:r>
              <a:rPr lang="en-CA" sz="2400" dirty="0">
                <a:solidFill>
                  <a:schemeClr val="tx1"/>
                </a:solidFill>
              </a:rPr>
              <a:t>a Research and protocol development program ( RPDP) to </a:t>
            </a:r>
            <a:r>
              <a:rPr lang="en-CA" sz="2400" dirty="0" smtClean="0">
                <a:solidFill>
                  <a:schemeClr val="tx1"/>
                </a:solidFill>
              </a:rPr>
              <a:t>encourage leveraging of competitive </a:t>
            </a:r>
            <a:r>
              <a:rPr lang="en-CA" sz="2400" dirty="0">
                <a:solidFill>
                  <a:schemeClr val="tx1"/>
                </a:solidFill>
              </a:rPr>
              <a:t>research protocols </a:t>
            </a:r>
            <a:r>
              <a:rPr lang="en-CA" sz="2400" dirty="0" smtClean="0">
                <a:solidFill>
                  <a:schemeClr val="tx1"/>
                </a:solidFill>
              </a:rPr>
              <a:t>and funding</a:t>
            </a:r>
          </a:p>
          <a:p>
            <a:pPr lvl="2">
              <a:lnSpc>
                <a:spcPct val="120000"/>
              </a:lnSpc>
              <a:spcBef>
                <a:spcPts val="300"/>
              </a:spcBef>
            </a:pPr>
            <a:r>
              <a:rPr lang="en-US" sz="1800" dirty="0" smtClean="0">
                <a:solidFill>
                  <a:schemeClr val="tx1"/>
                </a:solidFill>
              </a:rPr>
              <a:t>Scaling up a Adolescent intervention program for early prevention (collaboration CTN-NIDA), Drug abuse for MSM, </a:t>
            </a:r>
            <a:r>
              <a:rPr lang="en-CA" sz="1800" dirty="0" smtClean="0">
                <a:solidFill>
                  <a:schemeClr val="tx1"/>
                </a:solidFill>
              </a:rPr>
              <a:t>depression in patient with opioid dependence</a:t>
            </a:r>
            <a:endParaRPr lang="fr-CA" sz="20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40607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192721"/>
            <a:ext cx="8686801" cy="788007"/>
          </a:xfrm>
          <a:noFill/>
        </p:spPr>
        <p:txBody>
          <a:bodyPr/>
          <a:lstStyle/>
          <a:p>
            <a:r>
              <a:rPr lang="fr-CA" dirty="0" smtClean="0"/>
              <a:t>National Network key achievements</a:t>
            </a:r>
            <a:endParaRPr lang="fr-CA" dirty="0"/>
          </a:p>
        </p:txBody>
      </p:sp>
      <p:sp>
        <p:nvSpPr>
          <p:cNvPr id="3" name="Espace réservé du contenu 2"/>
          <p:cNvSpPr>
            <a:spLocks noGrp="1"/>
          </p:cNvSpPr>
          <p:nvPr>
            <p:ph idx="1"/>
          </p:nvPr>
        </p:nvSpPr>
        <p:spPr>
          <a:xfrm>
            <a:off x="621804" y="1041332"/>
            <a:ext cx="10369152" cy="5472607"/>
          </a:xfrm>
        </p:spPr>
        <p:txBody>
          <a:bodyPr>
            <a:normAutofit/>
          </a:bodyPr>
          <a:lstStyle/>
          <a:p>
            <a:pPr>
              <a:lnSpc>
                <a:spcPct val="120000"/>
              </a:lnSpc>
              <a:spcBef>
                <a:spcPts val="400"/>
              </a:spcBef>
            </a:pPr>
            <a:r>
              <a:rPr lang="en-US" sz="2400" dirty="0" smtClean="0">
                <a:solidFill>
                  <a:schemeClr val="tx1"/>
                </a:solidFill>
              </a:rPr>
              <a:t>Knowledge exchange contributions at local and national levels; information through social media platforms (twitter, web)</a:t>
            </a:r>
          </a:p>
          <a:p>
            <a:pPr>
              <a:lnSpc>
                <a:spcPct val="120000"/>
              </a:lnSpc>
              <a:spcBef>
                <a:spcPts val="400"/>
              </a:spcBef>
            </a:pPr>
            <a:r>
              <a:rPr lang="en-US" sz="2400" dirty="0" smtClean="0">
                <a:solidFill>
                  <a:schemeClr val="tx1"/>
                </a:solidFill>
              </a:rPr>
              <a:t>Formal </a:t>
            </a:r>
            <a:r>
              <a:rPr lang="en-US" sz="2400" dirty="0">
                <a:solidFill>
                  <a:schemeClr val="tx1"/>
                </a:solidFill>
              </a:rPr>
              <a:t>consultation at </a:t>
            </a:r>
            <a:r>
              <a:rPr lang="en-US" sz="2400" dirty="0" smtClean="0">
                <a:solidFill>
                  <a:schemeClr val="tx1"/>
                </a:solidFill>
              </a:rPr>
              <a:t>national, provincial and local levels:</a:t>
            </a:r>
            <a:endParaRPr lang="en-US" sz="2400" dirty="0">
              <a:solidFill>
                <a:schemeClr val="tx1"/>
              </a:solidFill>
            </a:endParaRPr>
          </a:p>
          <a:p>
            <a:pPr lvl="1">
              <a:lnSpc>
                <a:spcPct val="120000"/>
              </a:lnSpc>
              <a:spcBef>
                <a:spcPts val="400"/>
              </a:spcBef>
            </a:pPr>
            <a:r>
              <a:rPr lang="en-US" sz="2400" dirty="0">
                <a:solidFill>
                  <a:schemeClr val="tx1"/>
                </a:solidFill>
              </a:rPr>
              <a:t>Supervised injection </a:t>
            </a:r>
            <a:r>
              <a:rPr lang="en-US" sz="2400" dirty="0" smtClean="0">
                <a:solidFill>
                  <a:schemeClr val="tx1"/>
                </a:solidFill>
              </a:rPr>
              <a:t>sites</a:t>
            </a:r>
          </a:p>
          <a:p>
            <a:pPr lvl="1">
              <a:lnSpc>
                <a:spcPct val="120000"/>
              </a:lnSpc>
              <a:spcBef>
                <a:spcPts val="400"/>
              </a:spcBef>
            </a:pPr>
            <a:r>
              <a:rPr lang="en-US" sz="2400" dirty="0" smtClean="0">
                <a:solidFill>
                  <a:schemeClr val="tx1"/>
                </a:solidFill>
              </a:rPr>
              <a:t>Methadone </a:t>
            </a:r>
            <a:r>
              <a:rPr lang="en-US" sz="2400" dirty="0">
                <a:solidFill>
                  <a:schemeClr val="tx1"/>
                </a:solidFill>
              </a:rPr>
              <a:t>maintenance treatment review/reform </a:t>
            </a:r>
            <a:r>
              <a:rPr lang="en-US" sz="2400" dirty="0" smtClean="0">
                <a:solidFill>
                  <a:schemeClr val="tx1"/>
                </a:solidFill>
              </a:rPr>
              <a:t> </a:t>
            </a:r>
          </a:p>
          <a:p>
            <a:pPr lvl="1">
              <a:lnSpc>
                <a:spcPct val="120000"/>
              </a:lnSpc>
              <a:spcBef>
                <a:spcPts val="400"/>
              </a:spcBef>
            </a:pPr>
            <a:r>
              <a:rPr lang="en-US" sz="2400" dirty="0" smtClean="0">
                <a:solidFill>
                  <a:schemeClr val="tx1"/>
                </a:solidFill>
              </a:rPr>
              <a:t>Overdose prevention and interventions </a:t>
            </a:r>
          </a:p>
          <a:p>
            <a:pPr lvl="1">
              <a:lnSpc>
                <a:spcPct val="120000"/>
              </a:lnSpc>
              <a:spcBef>
                <a:spcPts val="400"/>
              </a:spcBef>
            </a:pPr>
            <a:r>
              <a:rPr lang="en-US" sz="2400" dirty="0">
                <a:solidFill>
                  <a:schemeClr val="tx1"/>
                </a:solidFill>
              </a:rPr>
              <a:t>L</a:t>
            </a:r>
            <a:r>
              <a:rPr lang="en-US" sz="2400" dirty="0" smtClean="0">
                <a:solidFill>
                  <a:schemeClr val="tx1"/>
                </a:solidFill>
              </a:rPr>
              <a:t>egalization </a:t>
            </a:r>
            <a:r>
              <a:rPr lang="en-US" sz="2400" dirty="0">
                <a:solidFill>
                  <a:schemeClr val="tx1"/>
                </a:solidFill>
              </a:rPr>
              <a:t>of cannabis at the </a:t>
            </a:r>
            <a:r>
              <a:rPr lang="en-US" sz="2400" dirty="0" smtClean="0">
                <a:solidFill>
                  <a:schemeClr val="tx1"/>
                </a:solidFill>
              </a:rPr>
              <a:t>regional and national level</a:t>
            </a:r>
          </a:p>
          <a:p>
            <a:pPr>
              <a:lnSpc>
                <a:spcPct val="120000"/>
              </a:lnSpc>
              <a:spcBef>
                <a:spcPts val="400"/>
              </a:spcBef>
            </a:pPr>
            <a:r>
              <a:rPr lang="en-US" sz="2400" dirty="0" smtClean="0">
                <a:solidFill>
                  <a:schemeClr val="tx1"/>
                </a:solidFill>
              </a:rPr>
              <a:t>Design, funding and organization of the first CRISM national intervention trial OPTIMA</a:t>
            </a:r>
          </a:p>
          <a:p>
            <a:pPr>
              <a:lnSpc>
                <a:spcPct val="120000"/>
              </a:lnSpc>
              <a:spcBef>
                <a:spcPts val="400"/>
              </a:spcBef>
            </a:pPr>
            <a:r>
              <a:rPr lang="en-US" sz="2400" dirty="0" smtClean="0">
                <a:solidFill>
                  <a:schemeClr val="tx1"/>
                </a:solidFill>
              </a:rPr>
              <a:t>Work on national guidelines and recommendations</a:t>
            </a:r>
            <a:endParaRPr lang="en-CA" sz="24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955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3852" y="652180"/>
            <a:ext cx="8229600" cy="720080"/>
          </a:xfrm>
        </p:spPr>
        <p:txBody>
          <a:bodyPr>
            <a:noAutofit/>
          </a:bodyPr>
          <a:lstStyle/>
          <a:p>
            <a:r>
              <a:rPr lang="en-CA" sz="3200" dirty="0"/>
              <a:t>About the Prescription Drug Abuse initiative within CRISM</a:t>
            </a:r>
            <a:endParaRPr lang="fr-CA" sz="3200" dirty="0"/>
          </a:p>
        </p:txBody>
      </p:sp>
      <p:sp>
        <p:nvSpPr>
          <p:cNvPr id="3" name="Espace réservé du contenu 2"/>
          <p:cNvSpPr>
            <a:spLocks noGrp="1"/>
          </p:cNvSpPr>
          <p:nvPr>
            <p:ph idx="1"/>
          </p:nvPr>
        </p:nvSpPr>
        <p:spPr>
          <a:xfrm>
            <a:off x="909836" y="1416321"/>
            <a:ext cx="8658573" cy="4669979"/>
          </a:xfrm>
        </p:spPr>
        <p:txBody>
          <a:bodyPr>
            <a:normAutofit fontScale="85000" lnSpcReduction="10000"/>
          </a:bodyPr>
          <a:lstStyle/>
          <a:p>
            <a:r>
              <a:rPr lang="en-US" sz="2800" u="sng" dirty="0">
                <a:solidFill>
                  <a:schemeClr val="tx1"/>
                </a:solidFill>
              </a:rPr>
              <a:t>O</a:t>
            </a:r>
            <a:r>
              <a:rPr lang="en-US" sz="2800" dirty="0">
                <a:solidFill>
                  <a:schemeClr val="tx1"/>
                </a:solidFill>
              </a:rPr>
              <a:t>ptimizing patient centered-care: a </a:t>
            </a:r>
            <a:r>
              <a:rPr lang="en-US" sz="2800" u="sng" dirty="0">
                <a:solidFill>
                  <a:schemeClr val="tx1"/>
                </a:solidFill>
              </a:rPr>
              <a:t>p</a:t>
            </a:r>
            <a:r>
              <a:rPr lang="en-US" sz="2800" dirty="0">
                <a:solidFill>
                  <a:schemeClr val="tx1"/>
                </a:solidFill>
              </a:rPr>
              <a:t>ragmatic randomized control </a:t>
            </a:r>
            <a:r>
              <a:rPr lang="en-US" sz="2800" u="sng" dirty="0">
                <a:solidFill>
                  <a:schemeClr val="tx1"/>
                </a:solidFill>
              </a:rPr>
              <a:t>t</a:t>
            </a:r>
            <a:r>
              <a:rPr lang="en-US" sz="2800" dirty="0">
                <a:solidFill>
                  <a:schemeClr val="tx1"/>
                </a:solidFill>
              </a:rPr>
              <a:t>rial comparing models of care in the </a:t>
            </a:r>
            <a:r>
              <a:rPr lang="en-US" sz="2800" u="sng" dirty="0">
                <a:solidFill>
                  <a:schemeClr val="tx1"/>
                </a:solidFill>
              </a:rPr>
              <a:t>ma</a:t>
            </a:r>
            <a:r>
              <a:rPr lang="en-US" sz="2800" dirty="0">
                <a:solidFill>
                  <a:schemeClr val="tx1"/>
                </a:solidFill>
              </a:rPr>
              <a:t>nagement of prescription opioid misuse (OPTIMA Study)</a:t>
            </a:r>
            <a:endParaRPr lang="en-US" sz="2800" dirty="0" smtClean="0">
              <a:solidFill>
                <a:schemeClr val="tx1"/>
              </a:solidFill>
            </a:endParaRPr>
          </a:p>
          <a:p>
            <a:r>
              <a:rPr lang="en-US" sz="2800" dirty="0" smtClean="0">
                <a:solidFill>
                  <a:schemeClr val="tx1"/>
                </a:solidFill>
              </a:rPr>
              <a:t>OPTIMA </a:t>
            </a:r>
            <a:r>
              <a:rPr lang="en-US" sz="2800" dirty="0">
                <a:solidFill>
                  <a:schemeClr val="tx1"/>
                </a:solidFill>
              </a:rPr>
              <a:t>stems from a research funding opportunity to undertake specific studies in the area of Prescription Drug Abuse within </a:t>
            </a:r>
            <a:r>
              <a:rPr lang="en-US" sz="2800" dirty="0" smtClean="0">
                <a:solidFill>
                  <a:schemeClr val="tx1"/>
                </a:solidFill>
              </a:rPr>
              <a:t>CRISM</a:t>
            </a:r>
            <a:endParaRPr lang="en-US" sz="2800" dirty="0">
              <a:solidFill>
                <a:schemeClr val="tx1"/>
              </a:solidFill>
            </a:endParaRPr>
          </a:p>
          <a:p>
            <a:r>
              <a:rPr lang="en-US" sz="2800" dirty="0">
                <a:solidFill>
                  <a:schemeClr val="tx1"/>
                </a:solidFill>
              </a:rPr>
              <a:t>The overarching aim of CRISM is to lead to interventions and programs that are proven to be</a:t>
            </a:r>
          </a:p>
          <a:p>
            <a:pPr lvl="1"/>
            <a:r>
              <a:rPr lang="en-US" sz="2400" dirty="0">
                <a:solidFill>
                  <a:schemeClr val="tx1"/>
                </a:solidFill>
              </a:rPr>
              <a:t>1) efficacious; </a:t>
            </a:r>
          </a:p>
          <a:p>
            <a:pPr lvl="1"/>
            <a:r>
              <a:rPr lang="en-US" sz="2400" dirty="0">
                <a:solidFill>
                  <a:schemeClr val="tx1"/>
                </a:solidFill>
              </a:rPr>
              <a:t>2) tailored to individuals in both their needs and psychosocial context; </a:t>
            </a:r>
          </a:p>
          <a:p>
            <a:pPr lvl="1"/>
            <a:r>
              <a:rPr lang="en-US" sz="2400" dirty="0">
                <a:solidFill>
                  <a:schemeClr val="tx1"/>
                </a:solidFill>
              </a:rPr>
              <a:t>3) feasible and applicable in clinical and community intervention settings; </a:t>
            </a:r>
          </a:p>
          <a:p>
            <a:pPr lvl="1"/>
            <a:r>
              <a:rPr lang="en-US" sz="2400" dirty="0">
                <a:solidFill>
                  <a:schemeClr val="tx1"/>
                </a:solidFill>
              </a:rPr>
              <a:t>4) more easily accepted by health care and service providers</a:t>
            </a:r>
            <a:r>
              <a:rPr lang="en-US" sz="1200" dirty="0">
                <a:solidFill>
                  <a:schemeClr val="tx1"/>
                </a:solidFill>
              </a:rPr>
              <a:t>.</a:t>
            </a:r>
            <a:endParaRPr lang="fr-CA" sz="12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32117"/>
            <a:ext cx="2857779" cy="283231"/>
          </a:xfrm>
          <a:prstGeom prst="rect">
            <a:avLst/>
          </a:prstGeom>
        </p:spPr>
      </p:pic>
    </p:spTree>
    <p:extLst>
      <p:ext uri="{BB962C8B-B14F-4D97-AF65-F5344CB8AC3E}">
        <p14:creationId xmlns:p14="http://schemas.microsoft.com/office/powerpoint/2010/main" val="348955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1367</Words>
  <Application>Microsoft Office PowerPoint</Application>
  <PresentationFormat>Custom</PresentationFormat>
  <Paragraphs>138</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Business Contrast 16x9</vt:lpstr>
      <vt:lpstr>Canadian Research Initiative in Substance misuse</vt:lpstr>
      <vt:lpstr>Mission and Goals</vt:lpstr>
      <vt:lpstr> National direction</vt:lpstr>
      <vt:lpstr>PowerPoint Presentation</vt:lpstr>
      <vt:lpstr>Prairie node  key achievements  </vt:lpstr>
      <vt:lpstr>Ontario node (OCRINT) key achievements</vt:lpstr>
      <vt:lpstr>Québec-Maritime node Key achievements</vt:lpstr>
      <vt:lpstr>National Network key achievements</vt:lpstr>
      <vt:lpstr>About the Prescription Drug Abuse initiative within CRISM</vt:lpstr>
      <vt:lpstr>About the Prescription Drug Abuse initiative within CRISM (2)</vt:lpstr>
      <vt:lpstr>What are the outcome measures?</vt:lpstr>
      <vt:lpstr>Steps undertaken so far</vt:lpstr>
      <vt:lpstr>Moving forward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2016-09-09T14:50:31Z</dcterms:created>
  <dcterms:modified xsi:type="dcterms:W3CDTF">2016-09-19T15:56:19Z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