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0077996" initials="AS" lastIdx="1" clrIdx="0"/>
  <p:cmAuthor id="2" name="p0083549" initials="AT"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E0C"/>
    <a:srgbClr val="FFE711"/>
    <a:srgbClr val="00FD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4666"/>
  </p:normalViewPr>
  <p:slideViewPr>
    <p:cSldViewPr snapToGrid="0" snapToObjects="1">
      <p:cViewPr varScale="1">
        <p:scale>
          <a:sx n="91" d="100"/>
          <a:sy n="91" d="100"/>
        </p:scale>
        <p:origin x="-92" y="-1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2-20T12:47:43.459" idx="5">
    <p:pos x="10" y="10"/>
    <p:text>Je mettrais celle-la ici aussi - cela fait partie de la méthodologie en mettant de l'avant la partie expertise clinique du review qui donne plus de poids . Voir ma suggestino de tezxte sous la slide.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F6C32-B453-904F-8A50-03EF1387CF4E}" type="datetimeFigureOut">
              <a:rPr lang="en-US" smtClean="0"/>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556B5-97C6-FF4D-B91A-36E31DFD8B90}" type="slidenum">
              <a:rPr lang="en-US" smtClean="0"/>
              <a:t>‹#›</a:t>
            </a:fld>
            <a:endParaRPr lang="en-US"/>
          </a:p>
        </p:txBody>
      </p:sp>
    </p:spTree>
    <p:extLst>
      <p:ext uri="{BB962C8B-B14F-4D97-AF65-F5344CB8AC3E}">
        <p14:creationId xmlns:p14="http://schemas.microsoft.com/office/powerpoint/2010/main" val="71766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ihr-irsc.gc.ca/e/37788.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cihr-irsc.gc.ca/e/9466.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2E34A34-949C-344A-89D0-1F42E4DC40AB}" type="slidenum">
              <a:rPr lang="en-US" smtClean="0"/>
              <a:t>1</a:t>
            </a:fld>
            <a:endParaRPr lang="en-US"/>
          </a:p>
        </p:txBody>
      </p:sp>
    </p:spTree>
    <p:extLst>
      <p:ext uri="{BB962C8B-B14F-4D97-AF65-F5344CB8AC3E}">
        <p14:creationId xmlns:p14="http://schemas.microsoft.com/office/powerpoint/2010/main" val="150762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34A34-949C-344A-89D0-1F42E4DC40AB}" type="slidenum">
              <a:rPr lang="en-US" smtClean="0"/>
              <a:t>10</a:t>
            </a:fld>
            <a:endParaRPr lang="en-US"/>
          </a:p>
        </p:txBody>
      </p:sp>
    </p:spTree>
    <p:extLst>
      <p:ext uri="{BB962C8B-B14F-4D97-AF65-F5344CB8AC3E}">
        <p14:creationId xmlns:p14="http://schemas.microsoft.com/office/powerpoint/2010/main" val="172166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ase" latinLnBrk="0" hangingPunct="1"/>
            <a:endParaRPr lang="en-US" sz="1200" b="0" i="0" u="none" strike="noStrike" kern="1200" dirty="0" smtClean="0">
              <a:solidFill>
                <a:schemeClr val="tx1"/>
              </a:solidFill>
              <a:effectLst/>
              <a:latin typeface="+mn-lt"/>
              <a:ea typeface="+mn-ea"/>
              <a:cs typeface="+mn-cs"/>
            </a:endParaRPr>
          </a:p>
          <a:p>
            <a:pPr rtl="0" eaLnBrk="1" fontAlgn="base" latinLnBrk="0" hangingPunct="1"/>
            <a:r>
              <a:rPr lang="en-US" sz="1200" b="1" i="0" u="none" strike="noStrike" kern="1200" baseline="0" dirty="0" smtClean="0">
                <a:solidFill>
                  <a:schemeClr val="tx1"/>
                </a:solidFill>
                <a:effectLst/>
                <a:latin typeface="+mn-lt"/>
                <a:ea typeface="+mn-ea"/>
                <a:cs typeface="+mn-cs"/>
              </a:rPr>
              <a:t>Extensive comparison between Methadone and </a:t>
            </a:r>
            <a:r>
              <a:rPr lang="en-US" sz="1200" b="1" i="0" u="none" strike="noStrike" kern="1200" baseline="0" dirty="0" err="1" smtClean="0">
                <a:solidFill>
                  <a:schemeClr val="tx1"/>
                </a:solidFill>
                <a:effectLst/>
                <a:latin typeface="+mn-lt"/>
                <a:ea typeface="+mn-ea"/>
                <a:cs typeface="+mn-cs"/>
              </a:rPr>
              <a:t>Suboxone</a:t>
            </a:r>
            <a:r>
              <a:rPr lang="en-US" sz="1200" b="1" i="0" u="none" strike="noStrike" kern="1200" baseline="0" dirty="0" smtClean="0">
                <a:solidFill>
                  <a:schemeClr val="tx1"/>
                </a:solidFill>
                <a:effectLst/>
                <a:latin typeface="+mn-lt"/>
                <a:ea typeface="+mn-ea"/>
                <a:cs typeface="+mn-cs"/>
              </a:rPr>
              <a:t> </a:t>
            </a:r>
          </a:p>
          <a:p>
            <a:pPr rtl="0" eaLnBrk="1" fontAlgn="base" latinLnBrk="0" hangingPunct="1"/>
            <a:r>
              <a:rPr lang="en-US" sz="1200" b="1" i="0" u="none" strike="noStrike" kern="1200" baseline="0" dirty="0" smtClean="0">
                <a:solidFill>
                  <a:schemeClr val="tx1"/>
                </a:solidFill>
                <a:effectLst/>
                <a:latin typeface="+mn-lt"/>
                <a:ea typeface="+mn-ea"/>
                <a:cs typeface="+mn-cs"/>
              </a:rPr>
              <a:t>Here are some of the Advantages and Disadvantages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14605E-1E40-5C4C-8C85-6D5904323A7C}" type="slidenum">
              <a:rPr lang="en-US" smtClean="0"/>
              <a:t>11</a:t>
            </a:fld>
            <a:endParaRPr lang="en-US"/>
          </a:p>
        </p:txBody>
      </p:sp>
    </p:spTree>
    <p:extLst>
      <p:ext uri="{BB962C8B-B14F-4D97-AF65-F5344CB8AC3E}">
        <p14:creationId xmlns:p14="http://schemas.microsoft.com/office/powerpoint/2010/main" val="839322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fr-FR" b="1" dirty="0" smtClean="0"/>
              <a:t>Note: Important</a:t>
            </a:r>
            <a:r>
              <a:rPr lang="fr-CA" altLang="fr-FR" b="1" baseline="0" dirty="0" smtClean="0"/>
              <a:t> to </a:t>
            </a:r>
            <a:r>
              <a:rPr lang="fr-CA" altLang="fr-FR" b="1" baseline="0" dirty="0" err="1" smtClean="0"/>
              <a:t>e</a:t>
            </a:r>
            <a:r>
              <a:rPr lang="fr-CA" altLang="fr-FR" b="1" dirty="0" err="1" smtClean="0"/>
              <a:t>ducate</a:t>
            </a:r>
            <a:r>
              <a:rPr lang="fr-CA" altLang="fr-FR" b="1" baseline="0" dirty="0" smtClean="0"/>
              <a:t> patient </a:t>
            </a:r>
            <a:r>
              <a:rPr lang="fr-CA" altLang="fr-FR" b="1" baseline="0" dirty="0" err="1" smtClean="0"/>
              <a:t>re</a:t>
            </a:r>
            <a:r>
              <a:rPr lang="fr-CA" altLang="fr-FR" b="1" dirty="0" smtClean="0"/>
              <a:t>: </a:t>
            </a:r>
            <a:r>
              <a:rPr lang="fr-CA" altLang="fr-FR" b="1" dirty="0" err="1" smtClean="0"/>
              <a:t>Safety</a:t>
            </a:r>
            <a:r>
              <a:rPr lang="fr-CA" altLang="fr-FR" b="1" dirty="0" smtClean="0"/>
              <a:t> </a:t>
            </a:r>
            <a:r>
              <a:rPr lang="fr-CA" altLang="fr-FR" b="1" dirty="0" err="1" smtClean="0"/>
              <a:t>concerns</a:t>
            </a:r>
            <a:r>
              <a:rPr lang="fr-CA" altLang="fr-FR" b="1" baseline="0" dirty="0" smtClean="0"/>
              <a:t> </a:t>
            </a:r>
            <a:r>
              <a:rPr lang="fr-CA" altLang="fr-FR" b="1" baseline="0" dirty="0" err="1" smtClean="0"/>
              <a:t>with</a:t>
            </a:r>
            <a:r>
              <a:rPr lang="fr-CA" altLang="fr-FR" b="1" baseline="0" dirty="0" smtClean="0"/>
              <a:t> OAT taper (</a:t>
            </a:r>
            <a:r>
              <a:rPr lang="fr-CA" altLang="fr-FR" b="1" baseline="0" dirty="0" err="1" smtClean="0"/>
              <a:t>shared</a:t>
            </a:r>
            <a:r>
              <a:rPr lang="fr-CA" altLang="fr-FR" b="1" baseline="0" dirty="0" smtClean="0"/>
              <a:t> </a:t>
            </a:r>
            <a:r>
              <a:rPr lang="fr-CA" altLang="fr-FR" b="1" baseline="0" dirty="0" err="1" smtClean="0"/>
              <a:t>with</a:t>
            </a:r>
            <a:r>
              <a:rPr lang="fr-CA" altLang="fr-FR" b="1" baseline="0" smtClean="0"/>
              <a:t> patient) </a:t>
            </a:r>
            <a:endParaRPr lang="fr-CA" altLang="fr-FR" b="1" baseline="0" dirty="0" smtClean="0"/>
          </a:p>
          <a:p>
            <a:pPr eaLnBrk="1" hangingPunct="1">
              <a:spcBef>
                <a:spcPct val="0"/>
              </a:spcBef>
            </a:pPr>
            <a:r>
              <a:rPr lang="fr-CA" altLang="fr-FR" b="1" baseline="0" dirty="0" smtClean="0"/>
              <a:t>Slow taper </a:t>
            </a:r>
            <a:r>
              <a:rPr lang="fr-CA" altLang="fr-FR" b="1" baseline="0" dirty="0" err="1" smtClean="0"/>
              <a:t>considering</a:t>
            </a:r>
            <a:r>
              <a:rPr lang="fr-CA" altLang="fr-FR" b="1" baseline="0" dirty="0" smtClean="0"/>
              <a:t> patient </a:t>
            </a:r>
            <a:r>
              <a:rPr lang="fr-CA" altLang="fr-FR" b="1" baseline="0" dirty="0" err="1" smtClean="0"/>
              <a:t>autonomy</a:t>
            </a:r>
            <a:endParaRPr lang="fr-CA" altLang="fr-FR" b="1"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pitchFamily="34" charset="0"/>
              </a:defRPr>
            </a:lvl1pPr>
            <a:lvl2pPr marL="742950" indent="-285750">
              <a:defRPr>
                <a:solidFill>
                  <a:schemeClr val="tx1"/>
                </a:solidFill>
                <a:latin typeface="Lucida Sans Unicode" pitchFamily="34" charset="0"/>
                <a:cs typeface="Arial" pitchFamily="34" charset="0"/>
              </a:defRPr>
            </a:lvl2pPr>
            <a:lvl3pPr marL="1143000" indent="-228600">
              <a:defRPr>
                <a:solidFill>
                  <a:schemeClr val="tx1"/>
                </a:solidFill>
                <a:latin typeface="Lucida Sans Unicode" pitchFamily="34" charset="0"/>
                <a:cs typeface="Arial" pitchFamily="34" charset="0"/>
              </a:defRPr>
            </a:lvl3pPr>
            <a:lvl4pPr marL="1600200" indent="-228600">
              <a:defRPr>
                <a:solidFill>
                  <a:schemeClr val="tx1"/>
                </a:solidFill>
                <a:latin typeface="Lucida Sans Unicode" pitchFamily="34" charset="0"/>
                <a:cs typeface="Arial" pitchFamily="34" charset="0"/>
              </a:defRPr>
            </a:lvl4pPr>
            <a:lvl5pPr marL="2057400" indent="-228600">
              <a:defRPr>
                <a:solidFill>
                  <a:schemeClr val="tx1"/>
                </a:solidFill>
                <a:latin typeface="Lucida Sans Unicode" pitchFamily="34" charset="0"/>
                <a:cs typeface="Arial" pitchFamily="34" charset="0"/>
              </a:defRPr>
            </a:lvl5pPr>
            <a:lvl6pPr marL="2514600" indent="-22860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eaLnBrk="0" fontAlgn="base" hangingPunct="0">
              <a:spcBef>
                <a:spcPct val="0"/>
              </a:spcBef>
              <a:spcAft>
                <a:spcPct val="0"/>
              </a:spcAft>
              <a:defRPr>
                <a:solidFill>
                  <a:schemeClr val="tx1"/>
                </a:solidFill>
                <a:latin typeface="Lucida Sans Unicode" pitchFamily="34" charset="0"/>
                <a:cs typeface="Arial" pitchFamily="34" charset="0"/>
              </a:defRPr>
            </a:lvl9pPr>
          </a:lstStyle>
          <a:p>
            <a:fld id="{1428A905-8547-4EFC-93D6-2677936D234D}" type="slidenum">
              <a:rPr lang="fr-CA" altLang="fr-FR">
                <a:latin typeface="Franklin Gothic Medium" pitchFamily="34" charset="0"/>
              </a:rPr>
              <a:pPr/>
              <a:t>13</a:t>
            </a:fld>
            <a:endParaRPr lang="fr-CA" altLang="fr-FR">
              <a:latin typeface="Franklin Gothic Medium" pitchFamily="34" charset="0"/>
            </a:endParaRPr>
          </a:p>
        </p:txBody>
      </p:sp>
    </p:spTree>
    <p:extLst>
      <p:ext uri="{BB962C8B-B14F-4D97-AF65-F5344CB8AC3E}">
        <p14:creationId xmlns:p14="http://schemas.microsoft.com/office/powerpoint/2010/main" val="45721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Canadian Institutes of Health Research (CIHR) is Canada’s federal </a:t>
            </a:r>
            <a:r>
              <a:rPr lang="en-US" sz="1200" b="0" i="0" u="sng" kern="1200" dirty="0" smtClean="0">
                <a:solidFill>
                  <a:schemeClr val="tx1"/>
                </a:solidFill>
                <a:effectLst/>
                <a:latin typeface="+mn-lt"/>
                <a:ea typeface="+mn-ea"/>
                <a:cs typeface="+mn-cs"/>
                <a:hlinkClick r:id="rId3"/>
              </a:rPr>
              <a:t>funding</a:t>
            </a:r>
            <a:r>
              <a:rPr lang="en-US" sz="1200" b="0" i="0" kern="1200" dirty="0" smtClean="0">
                <a:solidFill>
                  <a:schemeClr val="tx1"/>
                </a:solidFill>
                <a:effectLst/>
                <a:latin typeface="+mn-lt"/>
                <a:ea typeface="+mn-ea"/>
                <a:cs typeface="+mn-cs"/>
              </a:rPr>
              <a:t> agency for health research. Composed of </a:t>
            </a:r>
            <a:r>
              <a:rPr lang="en-US" sz="1200" b="0" i="0" u="sng" kern="1200" dirty="0" smtClean="0">
                <a:solidFill>
                  <a:schemeClr val="tx1"/>
                </a:solidFill>
                <a:effectLst/>
                <a:latin typeface="+mn-lt"/>
                <a:ea typeface="+mn-ea"/>
                <a:cs typeface="+mn-cs"/>
                <a:hlinkClick r:id="rId4"/>
              </a:rPr>
              <a:t>13 Institutes</a:t>
            </a:r>
            <a:r>
              <a:rPr lang="en-US" sz="1200" b="0" i="0" kern="1200" dirty="0" smtClean="0">
                <a:solidFill>
                  <a:schemeClr val="tx1"/>
                </a:solidFill>
                <a:effectLst/>
                <a:latin typeface="+mn-lt"/>
                <a:ea typeface="+mn-ea"/>
                <a:cs typeface="+mn-cs"/>
              </a:rPr>
              <a:t>, we collaborate with partners and researchers to support the discoveries and innovations that improve our health and strengthen our health care system.</a:t>
            </a:r>
            <a:endParaRPr lang="fr-CA" dirty="0"/>
          </a:p>
        </p:txBody>
      </p:sp>
      <p:sp>
        <p:nvSpPr>
          <p:cNvPr id="4" name="Espace réservé du numéro de diapositive 3"/>
          <p:cNvSpPr>
            <a:spLocks noGrp="1"/>
          </p:cNvSpPr>
          <p:nvPr>
            <p:ph type="sldNum" sz="quarter" idx="10"/>
          </p:nvPr>
        </p:nvSpPr>
        <p:spPr/>
        <p:txBody>
          <a:bodyPr/>
          <a:lstStyle/>
          <a:p>
            <a:fld id="{32E34A34-949C-344A-89D0-1F42E4DC40AB}" type="slidenum">
              <a:rPr lang="en-US" smtClean="0"/>
              <a:t>2</a:t>
            </a:fld>
            <a:endParaRPr lang="en-US"/>
          </a:p>
        </p:txBody>
      </p:sp>
    </p:spTree>
    <p:extLst>
      <p:ext uri="{BB962C8B-B14F-4D97-AF65-F5344CB8AC3E}">
        <p14:creationId xmlns:p14="http://schemas.microsoft.com/office/powerpoint/2010/main" val="91828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a:buChar char="•"/>
            </a:pPr>
            <a:r>
              <a:rPr lang="en-US" dirty="0" smtClean="0"/>
              <a:t>CRISM, as a national network on substance misuse, CRISM’s broad and interdisciplinary national network well positioned to move knowledge into practice and has a role in responding to the national opioid crisis. </a:t>
            </a:r>
          </a:p>
          <a:p>
            <a:pPr marL="285750" indent="-285750">
              <a:spcAft>
                <a:spcPts val="600"/>
              </a:spcAft>
              <a:buFont typeface="Arial"/>
              <a:buChar char="•"/>
            </a:pPr>
            <a:r>
              <a:rPr lang="en-US" dirty="0" smtClean="0"/>
              <a:t>Approached by Health Canada regarding potential to create a national guideline</a:t>
            </a:r>
          </a:p>
          <a:p>
            <a:pPr marL="285750" indent="-285750">
              <a:spcAft>
                <a:spcPts val="600"/>
              </a:spcAft>
              <a:buFont typeface="Arial"/>
              <a:buChar char="•"/>
            </a:pPr>
            <a:r>
              <a:rPr lang="en-US" dirty="0" smtClean="0"/>
              <a:t>We undertook a collaborative effort with structured searches to create a document with a national perspective. Using BC guidelines as a framework, we undertook a collaborative effort to update the literature review with structured searches and adapt the document with a national perspective (e.g., appendices, National background).</a:t>
            </a:r>
          </a:p>
          <a:p>
            <a:pPr marL="285750" indent="-285750">
              <a:spcAft>
                <a:spcPts val="600"/>
              </a:spcAft>
              <a:buFont typeface="Arial"/>
              <a:buChar char="•"/>
            </a:pPr>
            <a:r>
              <a:rPr lang="en-US" dirty="0" smtClean="0"/>
              <a:t>The guideline will provide a national context of the opioid crisis and national treatment strategies We leveraged the CRISM national network for consultation, review, and implementation. Leverage the CRISM national network for consultation, review, and to provide an evidence-based document to move the agenda forward at the provincial and territorial levels.</a:t>
            </a:r>
          </a:p>
          <a:p>
            <a:endParaRPr lang="en-US" dirty="0"/>
          </a:p>
        </p:txBody>
      </p:sp>
      <p:sp>
        <p:nvSpPr>
          <p:cNvPr id="4" name="Slide Number Placeholder 3"/>
          <p:cNvSpPr>
            <a:spLocks noGrp="1"/>
          </p:cNvSpPr>
          <p:nvPr>
            <p:ph type="sldNum" sz="quarter" idx="10"/>
          </p:nvPr>
        </p:nvSpPr>
        <p:spPr/>
        <p:txBody>
          <a:bodyPr/>
          <a:lstStyle/>
          <a:p>
            <a:fld id="{0E14605E-1E40-5C4C-8C85-6D5904323A7C}" type="slidenum">
              <a:rPr lang="en-US" smtClean="0"/>
              <a:t>3</a:t>
            </a:fld>
            <a:endParaRPr lang="en-US"/>
          </a:p>
        </p:txBody>
      </p:sp>
    </p:spTree>
    <p:extLst>
      <p:ext uri="{BB962C8B-B14F-4D97-AF65-F5344CB8AC3E}">
        <p14:creationId xmlns:p14="http://schemas.microsoft.com/office/powerpoint/2010/main" val="151726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b="1" dirty="0" smtClean="0">
                <a:solidFill>
                  <a:srgbClr val="810001"/>
                </a:solidFill>
                <a:latin typeface="Bookman Old Style" charset="0"/>
                <a:ea typeface="Bookman Old Style" charset="0"/>
                <a:cs typeface="Bookman Old Style" charset="0"/>
              </a:rPr>
              <a:t>Identify best practices for the treatment of OUD, based on current scientific evidence</a:t>
            </a:r>
          </a:p>
          <a:p>
            <a:pPr>
              <a:spcAft>
                <a:spcPts val="600"/>
              </a:spcAft>
            </a:pPr>
            <a:r>
              <a:rPr lang="en-US" b="1" dirty="0" smtClean="0">
                <a:solidFill>
                  <a:srgbClr val="810001"/>
                </a:solidFill>
                <a:latin typeface="Bookman Old Style" charset="0"/>
                <a:ea typeface="Bookman Old Style" charset="0"/>
                <a:cs typeface="Bookman Old Style" charset="0"/>
              </a:rPr>
              <a:t>Provide an overview of interventions and recommendations for their use</a:t>
            </a:r>
          </a:p>
          <a:p>
            <a:pPr>
              <a:spcAft>
                <a:spcPts val="600"/>
              </a:spcAft>
            </a:pPr>
            <a:r>
              <a:rPr lang="en-US" b="1" dirty="0" smtClean="0">
                <a:solidFill>
                  <a:srgbClr val="810001"/>
                </a:solidFill>
                <a:latin typeface="Bookman Old Style" charset="0"/>
                <a:ea typeface="Bookman Old Style" charset="0"/>
                <a:cs typeface="Bookman Old Style" charset="0"/>
              </a:rPr>
              <a:t>Provide resources and additional information to help providers in their practice</a:t>
            </a:r>
          </a:p>
          <a:p>
            <a:pPr>
              <a:spcAft>
                <a:spcPts val="600"/>
              </a:spcAft>
            </a:pPr>
            <a:r>
              <a:rPr lang="en-US" b="1" dirty="0" smtClean="0">
                <a:solidFill>
                  <a:srgbClr val="810001"/>
                </a:solidFill>
                <a:latin typeface="Bookman Old Style" charset="0"/>
                <a:ea typeface="Bookman Old Style" charset="0"/>
                <a:cs typeface="Bookman Old Style" charset="0"/>
              </a:rPr>
              <a:t>To promote standardization and consistency in medical care across Canada, to ultimately improve patient outcomes</a:t>
            </a:r>
          </a:p>
          <a:p>
            <a:pPr>
              <a:spcAft>
                <a:spcPts val="600"/>
              </a:spcAft>
            </a:pPr>
            <a:endParaRPr lang="en-US" dirty="0" smtClean="0">
              <a:solidFill>
                <a:schemeClr val="accent1"/>
              </a:solidFill>
            </a:endParaRPr>
          </a:p>
          <a:p>
            <a:pPr>
              <a:spcAft>
                <a:spcPts val="600"/>
              </a:spcAft>
            </a:pPr>
            <a:r>
              <a:rPr lang="en-US" dirty="0" smtClean="0">
                <a:solidFill>
                  <a:schemeClr val="accent1"/>
                </a:solidFill>
              </a:rPr>
              <a:t>The following considerations are beyond the scope of the current guideline but is planned as part of a national group of interest</a:t>
            </a:r>
            <a:r>
              <a:rPr lang="en-US" dirty="0" smtClean="0"/>
              <a:t>:</a:t>
            </a:r>
          </a:p>
          <a:p>
            <a:pPr>
              <a:spcAft>
                <a:spcPts val="600"/>
              </a:spcAft>
            </a:pPr>
            <a:endParaRPr lang="en-US" dirty="0" smtClean="0"/>
          </a:p>
          <a:p>
            <a:pPr marL="285750" indent="-285750">
              <a:buFont typeface="Wingdings" panose="05000000000000000000" pitchFamily="2" charset="2"/>
              <a:buChar char="q"/>
            </a:pPr>
            <a:endParaRPr lang="en-US" dirty="0" smtClean="0">
              <a:solidFill>
                <a:schemeClr val="tx1">
                  <a:lumMod val="50000"/>
                  <a:lumOff val="50000"/>
                </a:schemeClr>
              </a:solidFill>
            </a:endParaRPr>
          </a:p>
          <a:p>
            <a:pPr marL="285750" indent="-285750">
              <a:buFont typeface="Wingdings" panose="05000000000000000000" pitchFamily="2" charset="2"/>
              <a:buChar char="q"/>
            </a:pPr>
            <a:r>
              <a:rPr lang="en-US" dirty="0" smtClean="0">
                <a:solidFill>
                  <a:schemeClr val="tx1">
                    <a:lumMod val="50000"/>
                    <a:lumOff val="50000"/>
                  </a:schemeClr>
                </a:solidFill>
              </a:rPr>
              <a:t>Recommendations for specific populations (e.g., elderly, indigenous populations, pregnant women, and incarcerated individuals)</a:t>
            </a:r>
          </a:p>
          <a:p>
            <a:pPr marL="285750" indent="-285750">
              <a:buFont typeface="Wingdings" panose="05000000000000000000" pitchFamily="2" charset="2"/>
              <a:buChar char="q"/>
            </a:pPr>
            <a:r>
              <a:rPr lang="en-US" dirty="0" smtClean="0">
                <a:solidFill>
                  <a:schemeClr val="tx1">
                    <a:lumMod val="50000"/>
                    <a:lumOff val="50000"/>
                  </a:schemeClr>
                </a:solidFill>
              </a:rPr>
              <a:t>Other interventions (e.g. psychosocial interventions, injectable OAT)</a:t>
            </a:r>
          </a:p>
          <a:p>
            <a:pPr marL="285750" indent="-285750">
              <a:buFont typeface="Wingdings" panose="05000000000000000000" pitchFamily="2" charset="2"/>
              <a:buChar char="q"/>
            </a:pPr>
            <a:r>
              <a:rPr lang="en-US" dirty="0" smtClean="0">
                <a:solidFill>
                  <a:schemeClr val="tx1">
                    <a:lumMod val="50000"/>
                    <a:lumOff val="50000"/>
                  </a:schemeClr>
                </a:solidFill>
              </a:rPr>
              <a:t>Screening and Diagnosis</a:t>
            </a:r>
          </a:p>
          <a:p>
            <a:endParaRPr lang="en-US" dirty="0"/>
          </a:p>
        </p:txBody>
      </p:sp>
      <p:sp>
        <p:nvSpPr>
          <p:cNvPr id="4" name="Slide Number Placeholder 3"/>
          <p:cNvSpPr>
            <a:spLocks noGrp="1"/>
          </p:cNvSpPr>
          <p:nvPr>
            <p:ph type="sldNum" sz="quarter" idx="10"/>
          </p:nvPr>
        </p:nvSpPr>
        <p:spPr/>
        <p:txBody>
          <a:bodyPr/>
          <a:lstStyle/>
          <a:p>
            <a:fld id="{32E34A34-949C-344A-89D0-1F42E4DC40AB}" type="slidenum">
              <a:rPr lang="en-US" smtClean="0"/>
              <a:t>4</a:t>
            </a:fld>
            <a:endParaRPr lang="en-US"/>
          </a:p>
        </p:txBody>
      </p:sp>
    </p:spTree>
    <p:extLst>
      <p:ext uri="{BB962C8B-B14F-4D97-AF65-F5344CB8AC3E}">
        <p14:creationId xmlns:p14="http://schemas.microsoft.com/office/powerpoint/2010/main" val="190875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150000"/>
              </a:lnSpc>
              <a:spcBef>
                <a:spcPct val="0"/>
              </a:spcBef>
              <a:spcAft>
                <a:spcPts val="600"/>
              </a:spcAft>
            </a:pPr>
            <a:endParaRPr lang="fr-CA" altLang="fr-FR" b="1"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cs typeface="Arial" pitchFamily="34" charset="0"/>
              </a:defRPr>
            </a:lvl1pPr>
            <a:lvl2pPr marL="742950" indent="-285750">
              <a:defRPr>
                <a:solidFill>
                  <a:schemeClr val="tx1"/>
                </a:solidFill>
                <a:latin typeface="Lucida Sans Unicode" pitchFamily="34" charset="0"/>
                <a:cs typeface="Arial" pitchFamily="34" charset="0"/>
              </a:defRPr>
            </a:lvl2pPr>
            <a:lvl3pPr marL="1143000" indent="-228600">
              <a:defRPr>
                <a:solidFill>
                  <a:schemeClr val="tx1"/>
                </a:solidFill>
                <a:latin typeface="Lucida Sans Unicode" pitchFamily="34" charset="0"/>
                <a:cs typeface="Arial" pitchFamily="34" charset="0"/>
              </a:defRPr>
            </a:lvl3pPr>
            <a:lvl4pPr marL="1600200" indent="-228600">
              <a:defRPr>
                <a:solidFill>
                  <a:schemeClr val="tx1"/>
                </a:solidFill>
                <a:latin typeface="Lucida Sans Unicode" pitchFamily="34" charset="0"/>
                <a:cs typeface="Arial" pitchFamily="34" charset="0"/>
              </a:defRPr>
            </a:lvl4pPr>
            <a:lvl5pPr marL="2057400" indent="-228600">
              <a:defRPr>
                <a:solidFill>
                  <a:schemeClr val="tx1"/>
                </a:solidFill>
                <a:latin typeface="Lucida Sans Unicode" pitchFamily="34" charset="0"/>
                <a:cs typeface="Arial" pitchFamily="34" charset="0"/>
              </a:defRPr>
            </a:lvl5pPr>
            <a:lvl6pPr marL="2514600" indent="-22860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eaLnBrk="0" fontAlgn="base" hangingPunct="0">
              <a:spcBef>
                <a:spcPct val="0"/>
              </a:spcBef>
              <a:spcAft>
                <a:spcPct val="0"/>
              </a:spcAft>
              <a:defRPr>
                <a:solidFill>
                  <a:schemeClr val="tx1"/>
                </a:solidFill>
                <a:latin typeface="Lucida Sans Unicode" pitchFamily="34" charset="0"/>
                <a:cs typeface="Arial" pitchFamily="34" charset="0"/>
              </a:defRPr>
            </a:lvl9pPr>
          </a:lstStyle>
          <a:p>
            <a:fld id="{36C430DE-21C3-432F-AE9C-B8D4A467B422}" type="slidenum">
              <a:rPr lang="fr-CA" altLang="fr-FR">
                <a:latin typeface="Franklin Gothic Medium" pitchFamily="34" charset="0"/>
              </a:rPr>
              <a:pPr/>
              <a:t>5</a:t>
            </a:fld>
            <a:endParaRPr lang="fr-CA" altLang="fr-FR">
              <a:latin typeface="Franklin Gothic Medium" pitchFamily="34" charset="0"/>
            </a:endParaRPr>
          </a:p>
        </p:txBody>
      </p:sp>
    </p:spTree>
    <p:extLst>
      <p:ext uri="{BB962C8B-B14F-4D97-AF65-F5344CB8AC3E}">
        <p14:creationId xmlns:p14="http://schemas.microsoft.com/office/powerpoint/2010/main" val="35729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sz="1200" dirty="0" smtClean="0">
                <a:latin typeface="Bookman Old Style" charset="0"/>
                <a:ea typeface="Bookman Old Style" charset="0"/>
                <a:cs typeface="Bookman Old Style" charset="0"/>
              </a:rPr>
              <a:t>Medically-assisted withdrawal management (i.e., detoxification) and referral to outpatient and/or residential treatment; </a:t>
            </a:r>
          </a:p>
          <a:p>
            <a:pPr marL="285750" indent="-285750">
              <a:spcAft>
                <a:spcPts val="600"/>
              </a:spcAft>
              <a:buFont typeface="Arial" panose="020B0604020202020204" pitchFamily="34" charset="0"/>
              <a:buChar char="•"/>
            </a:pPr>
            <a:r>
              <a:rPr lang="en-US" sz="1200" dirty="0" smtClean="0">
                <a:latin typeface="Bookman Old Style" charset="0"/>
                <a:ea typeface="Bookman Old Style" charset="0"/>
                <a:cs typeface="Bookman Old Style" charset="0"/>
              </a:rPr>
              <a:t>Residential treatment;</a:t>
            </a:r>
          </a:p>
          <a:p>
            <a:pPr marL="285750" indent="-285750">
              <a:spcAft>
                <a:spcPts val="600"/>
              </a:spcAft>
              <a:buFont typeface="Arial" panose="020B0604020202020204" pitchFamily="34" charset="0"/>
              <a:buChar char="•"/>
            </a:pPr>
            <a:r>
              <a:rPr lang="en-US" sz="1200" dirty="0" smtClean="0">
                <a:latin typeface="Bookman Old Style" charset="0"/>
                <a:ea typeface="Bookman Old Style" charset="0"/>
                <a:cs typeface="Bookman Old Style" charset="0"/>
              </a:rPr>
              <a:t>Long-term opioid agonist therapy such as buprenorphine/naloxone, methadone, and, under special circumstances, slow-release oral morphine;</a:t>
            </a:r>
          </a:p>
          <a:p>
            <a:pPr marL="285750" indent="-285750">
              <a:spcAft>
                <a:spcPts val="600"/>
              </a:spcAft>
              <a:buFont typeface="Arial" panose="020B0604020202020204" pitchFamily="34" charset="0"/>
              <a:buChar char="•"/>
            </a:pPr>
            <a:r>
              <a:rPr lang="en-US" sz="1200" dirty="0" smtClean="0">
                <a:latin typeface="Bookman Old Style" charset="0"/>
                <a:ea typeface="Bookman Old Style" charset="0"/>
                <a:cs typeface="Bookman Old Style" charset="0"/>
              </a:rPr>
              <a:t>Opioid antagonist medications such as oral naltrexone; </a:t>
            </a:r>
          </a:p>
          <a:p>
            <a:pPr marL="285750" indent="-285750">
              <a:spcAft>
                <a:spcPts val="600"/>
              </a:spcAft>
              <a:buFont typeface="Arial" panose="020B0604020202020204" pitchFamily="34" charset="0"/>
              <a:buChar char="•"/>
            </a:pPr>
            <a:r>
              <a:rPr lang="en-US" sz="1200" dirty="0" smtClean="0">
                <a:latin typeface="Bookman Old Style" charset="0"/>
                <a:ea typeface="Bookman Old Style" charset="0"/>
                <a:cs typeface="Bookman Old Style" charset="0"/>
              </a:rPr>
              <a:t>Psychosocial treatment interventions and supports provided in conjunction with withdrawal management or opioid agonist treatment programs, including peer-based mutual support groups; </a:t>
            </a:r>
          </a:p>
          <a:p>
            <a:pPr marL="285750" indent="-285750">
              <a:spcAft>
                <a:spcPts val="600"/>
              </a:spcAft>
              <a:buFont typeface="Arial" panose="020B0604020202020204" pitchFamily="34" charset="0"/>
              <a:buChar char="•"/>
            </a:pPr>
            <a:r>
              <a:rPr lang="en-US" sz="1200" dirty="0" smtClean="0">
                <a:latin typeface="Bookman Old Style" charset="0"/>
                <a:ea typeface="Bookman Old Style" charset="0"/>
                <a:cs typeface="Bookman Old Style" charset="0"/>
              </a:rPr>
              <a:t>Harm reduction programs and services, such as take-home naloxone, supervised injection or consumption services, and needle and syringe distribution programs.</a:t>
            </a:r>
            <a:endParaRPr lang="en-US" sz="1200" dirty="0">
              <a:latin typeface="Bookman Old Style" charset="0"/>
              <a:ea typeface="Bookman Old Style" charset="0"/>
              <a:cs typeface="Bookman Old Style" charset="0"/>
            </a:endParaRPr>
          </a:p>
        </p:txBody>
      </p:sp>
      <p:sp>
        <p:nvSpPr>
          <p:cNvPr id="4" name="Slide Number Placeholder 3"/>
          <p:cNvSpPr>
            <a:spLocks noGrp="1"/>
          </p:cNvSpPr>
          <p:nvPr>
            <p:ph type="sldNum" sz="quarter" idx="10"/>
          </p:nvPr>
        </p:nvSpPr>
        <p:spPr/>
        <p:txBody>
          <a:bodyPr/>
          <a:lstStyle/>
          <a:p>
            <a:fld id="{32E34A34-949C-344A-89D0-1F42E4DC40AB}" type="slidenum">
              <a:rPr lang="en-US" smtClean="0"/>
              <a:t>6</a:t>
            </a:fld>
            <a:endParaRPr lang="en-US"/>
          </a:p>
        </p:txBody>
      </p:sp>
    </p:spTree>
    <p:extLst>
      <p:ext uri="{BB962C8B-B14F-4D97-AF65-F5344CB8AC3E}">
        <p14:creationId xmlns:p14="http://schemas.microsoft.com/office/powerpoint/2010/main" val="30559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OF EVIDENCE</a:t>
            </a:r>
          </a:p>
          <a:p>
            <a:r>
              <a:rPr lang="en-US" dirty="0" smtClean="0"/>
              <a:t>-hierarchy of</a:t>
            </a:r>
            <a:r>
              <a:rPr lang="en-US" baseline="0" dirty="0" smtClean="0"/>
              <a:t> evidence – meta-analyses and RCTs are ranked high</a:t>
            </a:r>
          </a:p>
          <a:p>
            <a:r>
              <a:rPr lang="en-US" baseline="0" dirty="0" smtClean="0"/>
              <a:t>-adjust score - strengths/limitations, methods, clear treatment effect across studies, bias/confounders </a:t>
            </a:r>
            <a:r>
              <a:rPr lang="en-US" baseline="0" dirty="0" err="1" smtClean="0"/>
              <a:t>etc</a:t>
            </a:r>
            <a:endParaRPr lang="en-US" baseline="0" dirty="0" smtClean="0"/>
          </a:p>
          <a:p>
            <a:r>
              <a:rPr lang="en-US" baseline="0" dirty="0" smtClean="0"/>
              <a:t>=FINAL score -&gt; confidence that treatment effect is real and will not change with further research</a:t>
            </a:r>
          </a:p>
          <a:p>
            <a:endParaRPr lang="en-US" baseline="0" dirty="0" smtClean="0"/>
          </a:p>
          <a:p>
            <a:r>
              <a:rPr lang="en-US" baseline="0" dirty="0" smtClean="0"/>
              <a:t>For strength of recommendation</a:t>
            </a:r>
          </a:p>
          <a:p>
            <a:r>
              <a:rPr lang="en-US" baseline="0" dirty="0" smtClean="0"/>
              <a:t>STRONG – most if not all patients would benefit from this approach, all patients should be offered this treatment</a:t>
            </a:r>
          </a:p>
          <a:p>
            <a:r>
              <a:rPr lang="en-US" baseline="0" dirty="0" smtClean="0"/>
              <a:t>WEAK – some patients may benefit from this approach</a:t>
            </a:r>
          </a:p>
        </p:txBody>
      </p:sp>
      <p:sp>
        <p:nvSpPr>
          <p:cNvPr id="4" name="Slide Number Placeholder 3"/>
          <p:cNvSpPr>
            <a:spLocks noGrp="1"/>
          </p:cNvSpPr>
          <p:nvPr>
            <p:ph type="sldNum" sz="quarter" idx="10"/>
          </p:nvPr>
        </p:nvSpPr>
        <p:spPr/>
        <p:txBody>
          <a:bodyPr/>
          <a:lstStyle/>
          <a:p>
            <a:fld id="{3408DF1E-CEA4-C343-980F-752EE0DBD2B9}" type="slidenum">
              <a:rPr lang="en-US" smtClean="0"/>
              <a:t>7</a:t>
            </a:fld>
            <a:endParaRPr lang="en-US"/>
          </a:p>
        </p:txBody>
      </p:sp>
    </p:spTree>
    <p:extLst>
      <p:ext uri="{BB962C8B-B14F-4D97-AF65-F5344CB8AC3E}">
        <p14:creationId xmlns:p14="http://schemas.microsoft.com/office/powerpoint/2010/main" val="196858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44 experts across 4 Nodes </a:t>
            </a:r>
          </a:p>
          <a:p>
            <a:r>
              <a:rPr lang="en-US" dirty="0" smtClean="0"/>
              <a:t>with clinical leads</a:t>
            </a:r>
          </a:p>
          <a:p>
            <a:r>
              <a:rPr lang="en-US" dirty="0" smtClean="0"/>
              <a:t>1) BC</a:t>
            </a:r>
          </a:p>
          <a:p>
            <a:r>
              <a:rPr lang="en-US" dirty="0" smtClean="0"/>
              <a:t>2) Prairies and NWT</a:t>
            </a:r>
          </a:p>
          <a:p>
            <a:r>
              <a:rPr lang="en-US" dirty="0" smtClean="0"/>
              <a:t>3) ON</a:t>
            </a:r>
          </a:p>
          <a:p>
            <a:r>
              <a:rPr lang="en-US" dirty="0" smtClean="0"/>
              <a:t>4) QC and Maritimes</a:t>
            </a:r>
          </a:p>
          <a:p>
            <a:endParaRPr lang="en-US" dirty="0" smtClean="0"/>
          </a:p>
          <a:p>
            <a:r>
              <a:rPr lang="en-US" dirty="0" smtClean="0"/>
              <a:t>External Reviewers - International experts (2)</a:t>
            </a:r>
          </a:p>
          <a:p>
            <a:r>
              <a:rPr lang="en-US" dirty="0" smtClean="0"/>
              <a:t>Canadian Association of People who Use Drugs (3)</a:t>
            </a:r>
          </a:p>
          <a:p>
            <a:r>
              <a:rPr lang="en-US" dirty="0" smtClean="0"/>
              <a:t>moms united and mandated to saving the lives of Drug Users (9)</a:t>
            </a:r>
            <a:endParaRPr lang="en-US" dirty="0"/>
          </a:p>
        </p:txBody>
      </p:sp>
      <p:sp>
        <p:nvSpPr>
          <p:cNvPr id="4" name="Slide Number Placeholder 3"/>
          <p:cNvSpPr>
            <a:spLocks noGrp="1"/>
          </p:cNvSpPr>
          <p:nvPr>
            <p:ph type="sldNum" sz="quarter" idx="10"/>
          </p:nvPr>
        </p:nvSpPr>
        <p:spPr/>
        <p:txBody>
          <a:bodyPr/>
          <a:lstStyle/>
          <a:p>
            <a:fld id="{0E14605E-1E40-5C4C-8C85-6D5904323A7C}" type="slidenum">
              <a:rPr lang="en-US" smtClean="0"/>
              <a:t>8</a:t>
            </a:fld>
            <a:endParaRPr lang="en-US"/>
          </a:p>
        </p:txBody>
      </p:sp>
    </p:spTree>
    <p:extLst>
      <p:ext uri="{BB962C8B-B14F-4D97-AF65-F5344CB8AC3E}">
        <p14:creationId xmlns:p14="http://schemas.microsoft.com/office/powerpoint/2010/main" val="26323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In addition</a:t>
            </a:r>
            <a:r>
              <a:rPr lang="fr-CA" baseline="0" dirty="0" smtClean="0"/>
              <a:t> to </a:t>
            </a:r>
            <a:r>
              <a:rPr lang="fr-CA" baseline="0" dirty="0" err="1" smtClean="0"/>
              <a:t>summarizing</a:t>
            </a:r>
            <a:r>
              <a:rPr lang="fr-CA" baseline="0" dirty="0" smtClean="0"/>
              <a:t> the </a:t>
            </a:r>
            <a:r>
              <a:rPr lang="fr-CA" baseline="0" dirty="0" err="1" smtClean="0"/>
              <a:t>current</a:t>
            </a:r>
            <a:r>
              <a:rPr lang="fr-CA" baseline="0" dirty="0" smtClean="0"/>
              <a:t> </a:t>
            </a:r>
            <a:r>
              <a:rPr lang="fr-CA" baseline="0" dirty="0" err="1" smtClean="0"/>
              <a:t>evidence</a:t>
            </a:r>
            <a:r>
              <a:rPr lang="fr-CA" baseline="0" dirty="0" smtClean="0"/>
              <a:t> </a:t>
            </a:r>
            <a:r>
              <a:rPr lang="fr-CA" baseline="0" dirty="0" err="1" smtClean="0"/>
              <a:t>review</a:t>
            </a:r>
            <a:r>
              <a:rPr lang="fr-CA" baseline="0" dirty="0" smtClean="0"/>
              <a:t>, </a:t>
            </a:r>
            <a:r>
              <a:rPr lang="fr-CA" baseline="0" dirty="0" err="1" smtClean="0"/>
              <a:t>we</a:t>
            </a:r>
            <a:r>
              <a:rPr lang="fr-CA" baseline="0" dirty="0" smtClean="0"/>
              <a:t> have </a:t>
            </a:r>
            <a:r>
              <a:rPr lang="fr-CA" baseline="0" dirty="0" err="1" smtClean="0"/>
              <a:t>also</a:t>
            </a:r>
            <a:r>
              <a:rPr lang="fr-CA" baseline="0" dirty="0" smtClean="0"/>
              <a:t> </a:t>
            </a:r>
            <a:r>
              <a:rPr lang="fr-CA" baseline="0" dirty="0" err="1" smtClean="0">
                <a:solidFill>
                  <a:srgbClr val="FF0000"/>
                </a:solidFill>
              </a:rPr>
              <a:t>privileged</a:t>
            </a:r>
            <a:r>
              <a:rPr lang="fr-CA" baseline="0" dirty="0" smtClean="0">
                <a:solidFill>
                  <a:srgbClr val="FF0000"/>
                </a:solidFill>
              </a:rPr>
              <a:t> </a:t>
            </a:r>
            <a:r>
              <a:rPr lang="fr-CA" baseline="0" dirty="0" smtClean="0"/>
              <a:t>a multi-round </a:t>
            </a:r>
            <a:r>
              <a:rPr lang="fr-CA" baseline="0" dirty="0" err="1" smtClean="0"/>
              <a:t>clinical</a:t>
            </a:r>
            <a:r>
              <a:rPr lang="fr-CA" baseline="0" dirty="0" smtClean="0"/>
              <a:t> </a:t>
            </a:r>
            <a:r>
              <a:rPr lang="fr-CA" baseline="0" dirty="0" err="1" smtClean="0"/>
              <a:t>review</a:t>
            </a:r>
            <a:r>
              <a:rPr lang="fr-CA" baseline="0" dirty="0" smtClean="0"/>
              <a:t> </a:t>
            </a:r>
            <a:r>
              <a:rPr lang="fr-CA" baseline="0" dirty="0" err="1" smtClean="0"/>
              <a:t>process</a:t>
            </a:r>
            <a:r>
              <a:rPr lang="fr-CA" baseline="0" dirty="0" smtClean="0"/>
              <a:t> to </a:t>
            </a:r>
            <a:r>
              <a:rPr lang="fr-CA" baseline="0" dirty="0" err="1" smtClean="0"/>
              <a:t>incorportate</a:t>
            </a:r>
            <a:r>
              <a:rPr lang="fr-CA" baseline="0" dirty="0" smtClean="0"/>
              <a:t> </a:t>
            </a:r>
            <a:r>
              <a:rPr lang="fr-CA" baseline="0" dirty="0" err="1" smtClean="0"/>
              <a:t>nationwide</a:t>
            </a:r>
            <a:r>
              <a:rPr lang="fr-CA" baseline="0" dirty="0" smtClean="0"/>
              <a:t> </a:t>
            </a:r>
            <a:r>
              <a:rPr lang="fr-CA" baseline="0" dirty="0" err="1" smtClean="0"/>
              <a:t>clinical</a:t>
            </a:r>
            <a:r>
              <a:rPr lang="fr-CA" baseline="0" dirty="0" smtClean="0"/>
              <a:t> expertise in addiction. </a:t>
            </a:r>
          </a:p>
          <a:p>
            <a:endParaRPr lang="fr-CA" baseline="0" dirty="0" smtClean="0"/>
          </a:p>
          <a:p>
            <a:r>
              <a:rPr lang="fr-CA" baseline="0" dirty="0" err="1" smtClean="0"/>
              <a:t>Briefly</a:t>
            </a:r>
            <a:r>
              <a:rPr lang="fr-CA" baseline="0" dirty="0" smtClean="0"/>
              <a:t> </a:t>
            </a:r>
            <a:r>
              <a:rPr lang="fr-CA" baseline="0" dirty="0" err="1" smtClean="0"/>
              <a:t>there</a:t>
            </a:r>
            <a:r>
              <a:rPr lang="fr-CA" baseline="0" dirty="0" smtClean="0"/>
              <a:t> </a:t>
            </a:r>
            <a:r>
              <a:rPr lang="fr-CA" baseline="0" dirty="0" err="1" smtClean="0"/>
              <a:t>will</a:t>
            </a:r>
            <a:r>
              <a:rPr lang="fr-CA" baseline="0" dirty="0" smtClean="0"/>
              <a:t> </a:t>
            </a:r>
            <a:r>
              <a:rPr lang="fr-CA" baseline="0" dirty="0" err="1" smtClean="0"/>
              <a:t>be</a:t>
            </a:r>
            <a:r>
              <a:rPr lang="fr-CA" baseline="0" dirty="0" smtClean="0"/>
              <a:t> 2 rounds of </a:t>
            </a:r>
            <a:r>
              <a:rPr lang="fr-CA" baseline="0" dirty="0" err="1" smtClean="0"/>
              <a:t>review</a:t>
            </a:r>
            <a:r>
              <a:rPr lang="fr-CA" baseline="0" dirty="0" smtClean="0"/>
              <a:t> </a:t>
            </a:r>
            <a:r>
              <a:rPr lang="fr-CA" baseline="0" dirty="0" err="1" smtClean="0"/>
              <a:t>within</a:t>
            </a:r>
            <a:r>
              <a:rPr lang="fr-CA" baseline="0" dirty="0" smtClean="0"/>
              <a:t> the country </a:t>
            </a:r>
            <a:r>
              <a:rPr lang="fr-CA" baseline="0" dirty="0" err="1" smtClean="0"/>
              <a:t>followed</a:t>
            </a:r>
            <a:r>
              <a:rPr lang="fr-CA" baseline="0" dirty="0" smtClean="0"/>
              <a:t> by an </a:t>
            </a:r>
            <a:r>
              <a:rPr lang="fr-CA" baseline="0" dirty="0" err="1" smtClean="0"/>
              <a:t>external</a:t>
            </a:r>
            <a:r>
              <a:rPr lang="fr-CA" baseline="0" dirty="0" smtClean="0"/>
              <a:t> </a:t>
            </a:r>
            <a:r>
              <a:rPr lang="fr-CA" baseline="0" dirty="0" err="1" smtClean="0"/>
              <a:t>review</a:t>
            </a:r>
            <a:r>
              <a:rPr lang="fr-CA" baseline="0" dirty="0" smtClean="0"/>
              <a:t> at the international </a:t>
            </a:r>
            <a:r>
              <a:rPr lang="fr-CA" baseline="0" dirty="0" err="1" smtClean="0"/>
              <a:t>level</a:t>
            </a:r>
            <a:r>
              <a:rPr lang="fr-CA" baseline="0" dirty="0" smtClean="0"/>
              <a:t>.</a:t>
            </a:r>
          </a:p>
          <a:p>
            <a:endParaRPr lang="fr-CA" baseline="0" dirty="0" smtClean="0"/>
          </a:p>
          <a:p>
            <a:r>
              <a:rPr lang="fr-CA" baseline="0" dirty="0" smtClean="0"/>
              <a:t>I </a:t>
            </a:r>
            <a:r>
              <a:rPr lang="fr-CA" baseline="0" dirty="0" err="1" smtClean="0"/>
              <a:t>will</a:t>
            </a:r>
            <a:r>
              <a:rPr lang="fr-CA" baseline="0" dirty="0" smtClean="0"/>
              <a:t> </a:t>
            </a:r>
            <a:r>
              <a:rPr lang="fr-CA" baseline="0" dirty="0" err="1" smtClean="0"/>
              <a:t>describe</a:t>
            </a:r>
            <a:r>
              <a:rPr lang="fr-CA" baseline="0" dirty="0" smtClean="0"/>
              <a:t> the </a:t>
            </a:r>
            <a:r>
              <a:rPr lang="fr-CA" baseline="0" dirty="0" err="1" smtClean="0"/>
              <a:t>committe</a:t>
            </a:r>
            <a:r>
              <a:rPr lang="fr-CA" baseline="0" dirty="0" smtClean="0"/>
              <a:t> </a:t>
            </a:r>
            <a:r>
              <a:rPr lang="fr-CA" baseline="0" dirty="0" err="1" smtClean="0"/>
              <a:t>review</a:t>
            </a:r>
            <a:r>
              <a:rPr lang="fr-CA" baseline="0" dirty="0" smtClean="0"/>
              <a:t> </a:t>
            </a:r>
            <a:r>
              <a:rPr lang="fr-CA" baseline="0" dirty="0" err="1" smtClean="0"/>
              <a:t>process</a:t>
            </a:r>
            <a:r>
              <a:rPr lang="fr-CA" baseline="0" dirty="0" smtClean="0"/>
              <a:t> in more </a:t>
            </a:r>
            <a:r>
              <a:rPr lang="fr-CA" baseline="0" dirty="0" err="1" smtClean="0"/>
              <a:t>details</a:t>
            </a:r>
            <a:r>
              <a:rPr lang="fr-CA" baseline="0" dirty="0" smtClean="0"/>
              <a:t> in </a:t>
            </a:r>
            <a:r>
              <a:rPr lang="fr-CA" baseline="0" dirty="0" err="1" smtClean="0"/>
              <a:t>little</a:t>
            </a:r>
            <a:r>
              <a:rPr lang="fr-CA" baseline="0" dirty="0" smtClean="0"/>
              <a:t> bit, but first </a:t>
            </a:r>
            <a:r>
              <a:rPr lang="fr-CA" baseline="0" dirty="0" err="1" smtClean="0"/>
              <a:t>lets</a:t>
            </a:r>
            <a:r>
              <a:rPr lang="fr-CA" baseline="0" dirty="0" smtClean="0"/>
              <a:t> look at the </a:t>
            </a:r>
            <a:r>
              <a:rPr lang="fr-CA" baseline="0" dirty="0" err="1" smtClean="0"/>
              <a:t>document’s</a:t>
            </a:r>
            <a:r>
              <a:rPr lang="fr-CA" baseline="0" dirty="0" smtClean="0"/>
              <a:t> content .</a:t>
            </a:r>
            <a:endParaRPr lang="fr-CA" dirty="0"/>
          </a:p>
        </p:txBody>
      </p:sp>
      <p:sp>
        <p:nvSpPr>
          <p:cNvPr id="4" name="Slide Number Placeholder 3"/>
          <p:cNvSpPr>
            <a:spLocks noGrp="1"/>
          </p:cNvSpPr>
          <p:nvPr>
            <p:ph type="sldNum" sz="quarter" idx="10"/>
          </p:nvPr>
        </p:nvSpPr>
        <p:spPr/>
        <p:txBody>
          <a:bodyPr/>
          <a:lstStyle/>
          <a:p>
            <a:fld id="{32E34A34-949C-344A-89D0-1F42E4DC40AB}" type="slidenum">
              <a:rPr lang="en-US" smtClean="0"/>
              <a:t>9</a:t>
            </a:fld>
            <a:endParaRPr lang="en-US"/>
          </a:p>
        </p:txBody>
      </p:sp>
    </p:spTree>
    <p:extLst>
      <p:ext uri="{BB962C8B-B14F-4D97-AF65-F5344CB8AC3E}">
        <p14:creationId xmlns:p14="http://schemas.microsoft.com/office/powerpoint/2010/main" val="913157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C9D3CF-BCBC-6E49-9DD5-163E5D2DF37A}"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7A579-EF8F-E84C-96CF-991B89A4F700}" type="slidenum">
              <a:rPr lang="en-US" smtClean="0"/>
              <a:t>‹#›</a:t>
            </a:fld>
            <a:endParaRPr lang="en-US"/>
          </a:p>
        </p:txBody>
      </p:sp>
    </p:spTree>
    <p:extLst>
      <p:ext uri="{BB962C8B-B14F-4D97-AF65-F5344CB8AC3E}">
        <p14:creationId xmlns:p14="http://schemas.microsoft.com/office/powerpoint/2010/main" val="145440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9D3CF-BCBC-6E49-9DD5-163E5D2DF37A}"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7A579-EF8F-E84C-96CF-991B89A4F700}" type="slidenum">
              <a:rPr lang="en-US" smtClean="0"/>
              <a:t>‹#›</a:t>
            </a:fld>
            <a:endParaRPr lang="en-US"/>
          </a:p>
        </p:txBody>
      </p:sp>
    </p:spTree>
    <p:extLst>
      <p:ext uri="{BB962C8B-B14F-4D97-AF65-F5344CB8AC3E}">
        <p14:creationId xmlns:p14="http://schemas.microsoft.com/office/powerpoint/2010/main" val="127483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9D3CF-BCBC-6E49-9DD5-163E5D2DF37A}"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7A579-EF8F-E84C-96CF-991B89A4F700}" type="slidenum">
              <a:rPr lang="en-US" smtClean="0"/>
              <a:t>‹#›</a:t>
            </a:fld>
            <a:endParaRPr lang="en-US"/>
          </a:p>
        </p:txBody>
      </p:sp>
    </p:spTree>
    <p:extLst>
      <p:ext uri="{BB962C8B-B14F-4D97-AF65-F5344CB8AC3E}">
        <p14:creationId xmlns:p14="http://schemas.microsoft.com/office/powerpoint/2010/main" val="69575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9D3CF-BCBC-6E49-9DD5-163E5D2DF37A}"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7A579-EF8F-E84C-96CF-991B89A4F700}" type="slidenum">
              <a:rPr lang="en-US" smtClean="0"/>
              <a:t>‹#›</a:t>
            </a:fld>
            <a:endParaRPr lang="en-US"/>
          </a:p>
        </p:txBody>
      </p:sp>
    </p:spTree>
    <p:extLst>
      <p:ext uri="{BB962C8B-B14F-4D97-AF65-F5344CB8AC3E}">
        <p14:creationId xmlns:p14="http://schemas.microsoft.com/office/powerpoint/2010/main" val="154166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9D3CF-BCBC-6E49-9DD5-163E5D2DF37A}"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7A579-EF8F-E84C-96CF-991B89A4F700}" type="slidenum">
              <a:rPr lang="en-US" smtClean="0"/>
              <a:t>‹#›</a:t>
            </a:fld>
            <a:endParaRPr lang="en-US"/>
          </a:p>
        </p:txBody>
      </p:sp>
    </p:spTree>
    <p:extLst>
      <p:ext uri="{BB962C8B-B14F-4D97-AF65-F5344CB8AC3E}">
        <p14:creationId xmlns:p14="http://schemas.microsoft.com/office/powerpoint/2010/main" val="133284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C9D3CF-BCBC-6E49-9DD5-163E5D2DF37A}"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7A579-EF8F-E84C-96CF-991B89A4F700}" type="slidenum">
              <a:rPr lang="en-US" smtClean="0"/>
              <a:t>‹#›</a:t>
            </a:fld>
            <a:endParaRPr lang="en-US"/>
          </a:p>
        </p:txBody>
      </p:sp>
    </p:spTree>
    <p:extLst>
      <p:ext uri="{BB962C8B-B14F-4D97-AF65-F5344CB8AC3E}">
        <p14:creationId xmlns:p14="http://schemas.microsoft.com/office/powerpoint/2010/main" val="77833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C9D3CF-BCBC-6E49-9DD5-163E5D2DF37A}"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7A579-EF8F-E84C-96CF-991B89A4F700}" type="slidenum">
              <a:rPr lang="en-US" smtClean="0"/>
              <a:t>‹#›</a:t>
            </a:fld>
            <a:endParaRPr lang="en-US"/>
          </a:p>
        </p:txBody>
      </p:sp>
    </p:spTree>
    <p:extLst>
      <p:ext uri="{BB962C8B-B14F-4D97-AF65-F5344CB8AC3E}">
        <p14:creationId xmlns:p14="http://schemas.microsoft.com/office/powerpoint/2010/main" val="107234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C9D3CF-BCBC-6E49-9DD5-163E5D2DF37A}"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7A579-EF8F-E84C-96CF-991B89A4F700}" type="slidenum">
              <a:rPr lang="en-US" smtClean="0"/>
              <a:t>‹#›</a:t>
            </a:fld>
            <a:endParaRPr lang="en-US"/>
          </a:p>
        </p:txBody>
      </p:sp>
    </p:spTree>
    <p:extLst>
      <p:ext uri="{BB962C8B-B14F-4D97-AF65-F5344CB8AC3E}">
        <p14:creationId xmlns:p14="http://schemas.microsoft.com/office/powerpoint/2010/main" val="114470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9D3CF-BCBC-6E49-9DD5-163E5D2DF37A}"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7A579-EF8F-E84C-96CF-991B89A4F700}" type="slidenum">
              <a:rPr lang="en-US" smtClean="0"/>
              <a:t>‹#›</a:t>
            </a:fld>
            <a:endParaRPr lang="en-US"/>
          </a:p>
        </p:txBody>
      </p:sp>
    </p:spTree>
    <p:extLst>
      <p:ext uri="{BB962C8B-B14F-4D97-AF65-F5344CB8AC3E}">
        <p14:creationId xmlns:p14="http://schemas.microsoft.com/office/powerpoint/2010/main" val="193141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9D3CF-BCBC-6E49-9DD5-163E5D2DF37A}"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7A579-EF8F-E84C-96CF-991B89A4F700}" type="slidenum">
              <a:rPr lang="en-US" smtClean="0"/>
              <a:t>‹#›</a:t>
            </a:fld>
            <a:endParaRPr lang="en-US"/>
          </a:p>
        </p:txBody>
      </p:sp>
    </p:spTree>
    <p:extLst>
      <p:ext uri="{BB962C8B-B14F-4D97-AF65-F5344CB8AC3E}">
        <p14:creationId xmlns:p14="http://schemas.microsoft.com/office/powerpoint/2010/main" val="211548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9D3CF-BCBC-6E49-9DD5-163E5D2DF37A}"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7A579-EF8F-E84C-96CF-991B89A4F700}" type="slidenum">
              <a:rPr lang="en-US" smtClean="0"/>
              <a:t>‹#›</a:t>
            </a:fld>
            <a:endParaRPr lang="en-US"/>
          </a:p>
        </p:txBody>
      </p:sp>
    </p:spTree>
    <p:extLst>
      <p:ext uri="{BB962C8B-B14F-4D97-AF65-F5344CB8AC3E}">
        <p14:creationId xmlns:p14="http://schemas.microsoft.com/office/powerpoint/2010/main" val="128100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9D3CF-BCBC-6E49-9DD5-163E5D2DF37A}" type="datetimeFigureOut">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7A579-EF8F-E84C-96CF-991B89A4F700}" type="slidenum">
              <a:rPr lang="en-US" smtClean="0"/>
              <a:t>‹#›</a:t>
            </a:fld>
            <a:endParaRPr lang="en-US"/>
          </a:p>
        </p:txBody>
      </p:sp>
    </p:spTree>
    <p:extLst>
      <p:ext uri="{BB962C8B-B14F-4D97-AF65-F5344CB8AC3E}">
        <p14:creationId xmlns:p14="http://schemas.microsoft.com/office/powerpoint/2010/main" val="1928183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mailto:dr.gpoulin@afm.mb.ca" TargetMode="External"/><Relationship Id="rId5" Type="http://schemas.openxmlformats.org/officeDocument/2006/relationships/hyperlink" Target="http://www.cihr-irsc.gc.ca/e/44597.html" TargetMode="Externa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12.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9.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9880" y="1719702"/>
            <a:ext cx="8674443" cy="4401205"/>
          </a:xfrm>
          <a:prstGeom prst="rect">
            <a:avLst/>
          </a:prstGeom>
          <a:noFill/>
        </p:spPr>
        <p:txBody>
          <a:bodyPr wrap="square" rtlCol="0">
            <a:spAutoFit/>
          </a:bodyPr>
          <a:lstStyle/>
          <a:p>
            <a:pPr algn="ctr"/>
            <a:r>
              <a:rPr lang="en-US" sz="3200" b="1" dirty="0">
                <a:latin typeface="Bookman Old Style" charset="0"/>
                <a:ea typeface="Bookman Old Style" charset="0"/>
                <a:cs typeface="Bookman Old Style" charset="0"/>
              </a:rPr>
              <a:t>National Guidelines for the Clinical Management of Opioid Use Disorder</a:t>
            </a:r>
          </a:p>
          <a:p>
            <a:pPr algn="ctr"/>
            <a:endParaRPr lang="fr-CA" sz="3200" dirty="0">
              <a:effectLst>
                <a:outerShdw blurRad="50800" dist="38100" dir="5400000" algn="t" rotWithShape="0">
                  <a:prstClr val="black">
                    <a:alpha val="40000"/>
                  </a:prstClr>
                </a:outerShdw>
              </a:effectLst>
              <a:latin typeface="Bookman Old Style" charset="0"/>
              <a:ea typeface="Bookman Old Style" charset="0"/>
              <a:cs typeface="Bookman Old Style" charset="0"/>
            </a:endParaRPr>
          </a:p>
          <a:p>
            <a:pPr algn="ctr"/>
            <a:r>
              <a:rPr lang="fr-CA" sz="3200" i="1" dirty="0">
                <a:effectLst>
                  <a:outerShdw blurRad="50800" dist="38100" dir="5400000" algn="t" rotWithShape="0">
                    <a:prstClr val="black">
                      <a:alpha val="40000"/>
                    </a:prstClr>
                  </a:outerShdw>
                </a:effectLst>
                <a:latin typeface="Bookman Old Style" charset="0"/>
                <a:ea typeface="Bookman Old Style" charset="0"/>
                <a:cs typeface="Bookman Old Style" charset="0"/>
              </a:rPr>
              <a:t>Lignes directrices Nationales sur la prise en charge clinique de la dépendance aux opioïdes </a:t>
            </a:r>
            <a:endParaRPr lang="en-US" sz="3200" b="1" i="1" dirty="0">
              <a:latin typeface="Bookman Old Style" charset="0"/>
              <a:ea typeface="Bookman Old Style" charset="0"/>
              <a:cs typeface="Bookman Old Style" charset="0"/>
            </a:endParaRPr>
          </a:p>
          <a:p>
            <a:pPr algn="ctr"/>
            <a:endParaRPr lang="en-US" sz="3200" b="1" dirty="0"/>
          </a:p>
          <a:p>
            <a:pPr algn="ctr"/>
            <a:endParaRPr lang="en-US" sz="3200" b="1" dirty="0"/>
          </a:p>
          <a:p>
            <a:pPr algn="ctr"/>
            <a:r>
              <a:rPr lang="en-US" sz="2400" b="1" dirty="0" err="1" smtClean="0">
                <a:solidFill>
                  <a:schemeClr val="accent5">
                    <a:lumMod val="75000"/>
                  </a:schemeClr>
                </a:solidFill>
                <a:latin typeface="Bookman Old Style" charset="0"/>
                <a:ea typeface="Bookman Old Style" charset="0"/>
                <a:cs typeface="Bookman Old Style" charset="0"/>
              </a:rPr>
              <a:t>Dr</a:t>
            </a:r>
            <a:r>
              <a:rPr lang="en-US" sz="2400" b="1" dirty="0" smtClean="0">
                <a:solidFill>
                  <a:schemeClr val="accent5">
                    <a:lumMod val="75000"/>
                  </a:schemeClr>
                </a:solidFill>
                <a:latin typeface="Bookman Old Style" charset="0"/>
                <a:ea typeface="Bookman Old Style" charset="0"/>
                <a:cs typeface="Bookman Old Style" charset="0"/>
              </a:rPr>
              <a:t> Ginette Poulin, RD, MD, CCFP, CISAM, CMCBT</a:t>
            </a:r>
            <a:endParaRPr lang="en-US" sz="2400" b="1" dirty="0">
              <a:solidFill>
                <a:schemeClr val="accent5">
                  <a:lumMod val="75000"/>
                </a:schemeClr>
              </a:solidFill>
              <a:latin typeface="Bookman Old Style" charset="0"/>
              <a:ea typeface="Bookman Old Style" charset="0"/>
              <a:cs typeface="Bookman Old Style" charset="0"/>
            </a:endParaRPr>
          </a:p>
        </p:txBody>
      </p:sp>
      <p:grpSp>
        <p:nvGrpSpPr>
          <p:cNvPr id="7" name="Group 6"/>
          <p:cNvGrpSpPr/>
          <p:nvPr/>
        </p:nvGrpSpPr>
        <p:grpSpPr>
          <a:xfrm>
            <a:off x="6174944" y="260931"/>
            <a:ext cx="4297760" cy="631079"/>
            <a:chOff x="7783893" y="202179"/>
            <a:chExt cx="4297760" cy="631079"/>
          </a:xfrm>
        </p:grpSpPr>
        <p:sp>
          <p:nvSpPr>
            <p:cNvPr id="8" name="Rectangle 7"/>
            <p:cNvSpPr/>
            <p:nvPr/>
          </p:nvSpPr>
          <p:spPr>
            <a:xfrm>
              <a:off x="8614692" y="599415"/>
              <a:ext cx="2575346" cy="210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3893" y="202179"/>
              <a:ext cx="4297760" cy="631079"/>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123" y="92576"/>
            <a:ext cx="1728192" cy="967788"/>
          </a:xfrm>
          <a:prstGeom prst="rect">
            <a:avLst/>
          </a:prstGeom>
        </p:spPr>
      </p:pic>
    </p:spTree>
    <p:extLst>
      <p:ext uri="{BB962C8B-B14F-4D97-AF65-F5344CB8AC3E}">
        <p14:creationId xmlns:p14="http://schemas.microsoft.com/office/powerpoint/2010/main" val="161573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9"/>
            <a:ext cx="12192000" cy="6858000"/>
          </a:xfrm>
          <a:prstGeom prst="rect">
            <a:avLst/>
          </a:prstGeom>
        </p:spPr>
      </p:pic>
      <p:sp>
        <p:nvSpPr>
          <p:cNvPr id="6" name="TextBox 5"/>
          <p:cNvSpPr txBox="1"/>
          <p:nvPr/>
        </p:nvSpPr>
        <p:spPr>
          <a:xfrm>
            <a:off x="1891214" y="1559954"/>
            <a:ext cx="8139900" cy="369332"/>
          </a:xfrm>
          <a:prstGeom prst="rect">
            <a:avLst/>
          </a:prstGeom>
          <a:noFill/>
        </p:spPr>
        <p:txBody>
          <a:bodyPr wrap="square" rtlCol="0">
            <a:spAutoFit/>
          </a:bodyPr>
          <a:lstStyle/>
          <a:p>
            <a:pPr>
              <a:spcAft>
                <a:spcPts val="600"/>
              </a:spcAft>
            </a:pPr>
            <a:endParaRPr lang="en-US" dirty="0"/>
          </a:p>
        </p:txBody>
      </p:sp>
      <p:sp>
        <p:nvSpPr>
          <p:cNvPr id="7" name="TextBox 6"/>
          <p:cNvSpPr txBox="1"/>
          <p:nvPr/>
        </p:nvSpPr>
        <p:spPr>
          <a:xfrm>
            <a:off x="1891214" y="1584667"/>
            <a:ext cx="8139900" cy="369332"/>
          </a:xfrm>
          <a:prstGeom prst="rect">
            <a:avLst/>
          </a:prstGeom>
          <a:noFill/>
        </p:spPr>
        <p:txBody>
          <a:bodyPr wrap="square" rtlCol="0">
            <a:spAutoFit/>
          </a:bodyPr>
          <a:lstStyle/>
          <a:p>
            <a:pPr>
              <a:spcAft>
                <a:spcPts val="600"/>
              </a:spcAft>
            </a:pPr>
            <a:endParaRPr lang="en-US" dirty="0"/>
          </a:p>
        </p:txBody>
      </p:sp>
      <p:graphicFrame>
        <p:nvGraphicFramePr>
          <p:cNvPr id="8" name="Table 7"/>
          <p:cNvGraphicFramePr>
            <a:graphicFrameLocks noGrp="1"/>
          </p:cNvGraphicFramePr>
          <p:nvPr>
            <p:extLst/>
          </p:nvPr>
        </p:nvGraphicFramePr>
        <p:xfrm>
          <a:off x="0" y="-8552"/>
          <a:ext cx="3398108" cy="1490680"/>
        </p:xfrm>
        <a:graphic>
          <a:graphicData uri="http://schemas.openxmlformats.org/drawingml/2006/table">
            <a:tbl>
              <a:tblPr firstRow="1" bandRow="1">
                <a:tableStyleId>{5C22544A-7EE6-4342-B048-85BDC9FD1C3A}</a:tableStyleId>
              </a:tblPr>
              <a:tblGrid>
                <a:gridCol w="3398108">
                  <a:extLst>
                    <a:ext uri="{9D8B030D-6E8A-4147-A177-3AD203B41FA5}">
                      <a16:colId xmlns="" xmlns:a16="http://schemas.microsoft.com/office/drawing/2014/main" val="20000"/>
                    </a:ext>
                  </a:extLst>
                </a:gridCol>
              </a:tblGrid>
              <a:tr h="372670">
                <a:tc>
                  <a:txBody>
                    <a:bodyPr/>
                    <a:lstStyle/>
                    <a:p>
                      <a:pPr algn="ctr"/>
                      <a:r>
                        <a:rPr lang="en-US" sz="1700" dirty="0" smtClean="0"/>
                        <a:t>1. Introduction</a:t>
                      </a:r>
                      <a:endParaRPr lang="en-US" sz="1700" dirty="0"/>
                    </a:p>
                  </a:txBody>
                  <a:tcPr/>
                </a:tc>
                <a:extLst>
                  <a:ext uri="{0D108BD9-81ED-4DB2-BD59-A6C34878D82A}">
                    <a16:rowId xmlns="" xmlns:a16="http://schemas.microsoft.com/office/drawing/2014/main" val="10000"/>
                  </a:ext>
                </a:extLst>
              </a:tr>
              <a:tr h="372670">
                <a:tc>
                  <a:txBody>
                    <a:bodyPr/>
                    <a:lstStyle/>
                    <a:p>
                      <a:pPr marL="285750" marR="0" lvl="0" indent="-285750" algn="l" defTabSz="457200" rtl="0" eaLnBrk="1" fontAlgn="auto" latinLnBrk="0" hangingPunct="1">
                        <a:lnSpc>
                          <a:spcPct val="100000"/>
                        </a:lnSpc>
                        <a:spcBef>
                          <a:spcPts val="0"/>
                        </a:spcBef>
                        <a:spcAft>
                          <a:spcPts val="0"/>
                        </a:spcAft>
                        <a:buClrTx/>
                        <a:buSzTx/>
                        <a:buFont typeface="Arial" charset="0"/>
                        <a:buNone/>
                        <a:tabLst/>
                        <a:defRPr/>
                      </a:pPr>
                      <a:r>
                        <a:rPr lang="en-US" sz="1600" b="1" dirty="0" smtClean="0"/>
                        <a:t>Background</a:t>
                      </a:r>
                      <a:endParaRPr lang="en-US" sz="1600" b="1" dirty="0"/>
                    </a:p>
                  </a:txBody>
                  <a:tcPr/>
                </a:tc>
                <a:extLst>
                  <a:ext uri="{0D108BD9-81ED-4DB2-BD59-A6C34878D82A}">
                    <a16:rowId xmlns="" xmlns:a16="http://schemas.microsoft.com/office/drawing/2014/main" val="10001"/>
                  </a:ext>
                </a:extLst>
              </a:tr>
              <a:tr h="3726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Methodology</a:t>
                      </a:r>
                    </a:p>
                  </a:txBody>
                  <a:tcPr/>
                </a:tc>
                <a:extLst>
                  <a:ext uri="{0D108BD9-81ED-4DB2-BD59-A6C34878D82A}">
                    <a16:rowId xmlns="" xmlns:a16="http://schemas.microsoft.com/office/drawing/2014/main" val="10002"/>
                  </a:ext>
                </a:extLst>
              </a:tr>
              <a:tr h="3726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Summary of recommendations</a:t>
                      </a:r>
                    </a:p>
                  </a:txBody>
                  <a:tcPr/>
                </a:tc>
                <a:extLst>
                  <a:ext uri="{0D108BD9-81ED-4DB2-BD59-A6C34878D82A}">
                    <a16:rowId xmlns="" xmlns:a16="http://schemas.microsoft.com/office/drawing/2014/main" val="10003"/>
                  </a:ext>
                </a:extLst>
              </a:tr>
            </a:tbl>
          </a:graphicData>
        </a:graphic>
      </p:graphicFrame>
      <p:graphicFrame>
        <p:nvGraphicFramePr>
          <p:cNvPr id="10" name="Table 9"/>
          <p:cNvGraphicFramePr>
            <a:graphicFrameLocks noGrp="1"/>
          </p:cNvGraphicFramePr>
          <p:nvPr>
            <p:extLst/>
          </p:nvPr>
        </p:nvGraphicFramePr>
        <p:xfrm>
          <a:off x="2758390" y="555223"/>
          <a:ext cx="5568778" cy="3616960"/>
        </p:xfrm>
        <a:graphic>
          <a:graphicData uri="http://schemas.openxmlformats.org/drawingml/2006/table">
            <a:tbl>
              <a:tblPr firstRow="1" bandRow="1">
                <a:tableStyleId>{5C22544A-7EE6-4342-B048-85BDC9FD1C3A}</a:tableStyleId>
              </a:tblPr>
              <a:tblGrid>
                <a:gridCol w="3002626">
                  <a:extLst>
                    <a:ext uri="{9D8B030D-6E8A-4147-A177-3AD203B41FA5}">
                      <a16:colId xmlns="" xmlns:a16="http://schemas.microsoft.com/office/drawing/2014/main" val="20000"/>
                    </a:ext>
                  </a:extLst>
                </a:gridCol>
                <a:gridCol w="2566152">
                  <a:extLst>
                    <a:ext uri="{9D8B030D-6E8A-4147-A177-3AD203B41FA5}">
                      <a16:colId xmlns="" xmlns:a16="http://schemas.microsoft.com/office/drawing/2014/main" val="20001"/>
                    </a:ext>
                  </a:extLst>
                </a:gridCol>
              </a:tblGrid>
              <a:tr h="370840">
                <a:tc gridSpan="2">
                  <a:txBody>
                    <a:bodyPr/>
                    <a:lstStyle/>
                    <a:p>
                      <a:pPr algn="ctr"/>
                      <a:r>
                        <a:rPr lang="en-US" dirty="0" smtClean="0"/>
                        <a:t>2. Literature Review</a:t>
                      </a:r>
                      <a:endParaRPr lang="en-US" dirty="0"/>
                    </a:p>
                  </a:txBody>
                  <a:tcPr>
                    <a:lnB w="1270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0"/>
                  </a:ext>
                </a:extLst>
              </a:tr>
              <a:tr h="370840">
                <a:tc>
                  <a:txBody>
                    <a:bodyPr/>
                    <a:lstStyle/>
                    <a:p>
                      <a:r>
                        <a:rPr lang="en-US" sz="1600" b="1" dirty="0" smtClean="0"/>
                        <a:t>Opioid agonist</a:t>
                      </a:r>
                      <a:r>
                        <a:rPr lang="en-US" sz="1600" b="1" baseline="0" dirty="0" smtClean="0"/>
                        <a:t> treatments</a:t>
                      </a:r>
                    </a:p>
                    <a:p>
                      <a:pPr marL="285750" indent="-285750">
                        <a:buSzPct val="98000"/>
                        <a:buFont typeface="Arial" charset="0"/>
                        <a:buChar char="•"/>
                      </a:pPr>
                      <a:r>
                        <a:rPr lang="en-US" sz="1600" b="0" baseline="0" dirty="0" smtClean="0"/>
                        <a:t>Methadone</a:t>
                      </a:r>
                    </a:p>
                    <a:p>
                      <a:pPr marL="285750" indent="-285750">
                        <a:buFont typeface="Arial" charset="0"/>
                        <a:buChar char="•"/>
                      </a:pPr>
                      <a:r>
                        <a:rPr lang="en-US" sz="1600" b="0" baseline="0" dirty="0" smtClean="0"/>
                        <a:t>Buprenorphine/naloxone</a:t>
                      </a: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tint val="4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charset="0"/>
                        <a:buNone/>
                        <a:tabLst/>
                        <a:defRPr/>
                      </a:pPr>
                      <a:endParaRPr lang="en-US" sz="1600" b="1" dirty="0" smtClean="0"/>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b="0" dirty="0" smtClean="0"/>
                        <a:t>Slow release oral morphine</a:t>
                      </a:r>
                      <a:endParaRPr lang="en-US" sz="1600" b="0" dirty="0"/>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charset="0"/>
                        <a:buNone/>
                        <a:tabLst/>
                        <a:defRPr/>
                      </a:pPr>
                      <a:r>
                        <a:rPr lang="en-US" sz="1600" b="1" dirty="0" smtClean="0"/>
                        <a:t>Withdrawal Management and</a:t>
                      </a:r>
                      <a:r>
                        <a:rPr lang="en-US" sz="1600" b="1" baseline="0" dirty="0" smtClean="0"/>
                        <a:t> o</a:t>
                      </a:r>
                      <a:r>
                        <a:rPr lang="en-US" sz="1600" b="1" dirty="0" smtClean="0"/>
                        <a:t>ther</a:t>
                      </a:r>
                      <a:endParaRPr lang="en-US" sz="1600" b="1" baseline="0" dirty="0" smtClean="0"/>
                    </a:p>
                    <a:p>
                      <a:pPr marL="285750" marR="0" lvl="0" indent="-285750" algn="l" defTabSz="457200" rtl="0" eaLnBrk="1" fontAlgn="auto" latinLnBrk="0" hangingPunct="1">
                        <a:lnSpc>
                          <a:spcPct val="100000"/>
                        </a:lnSpc>
                        <a:spcBef>
                          <a:spcPts val="0"/>
                        </a:spcBef>
                        <a:spcAft>
                          <a:spcPts val="0"/>
                        </a:spcAft>
                        <a:buClrTx/>
                        <a:buSzTx/>
                        <a:buFont typeface="Arial" charset="0"/>
                        <a:buNone/>
                        <a:tabLst/>
                        <a:defRPr/>
                      </a:pPr>
                      <a:r>
                        <a:rPr lang="en-US" sz="1600" b="1" baseline="0" dirty="0" smtClean="0"/>
                        <a:t>Pharmacological approaches</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baseline="0" dirty="0" smtClean="0"/>
                        <a:t>Agonist taper</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baseline="0" dirty="0" smtClean="0"/>
                        <a:t>Antagonist Treatment</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charset="0"/>
                        <a:buNone/>
                        <a:tabLst/>
                        <a:defRPr/>
                      </a:pPr>
                      <a:endParaRPr lang="en-US" sz="1600" baseline="0" dirty="0" smtClean="0"/>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baseline="0" dirty="0" smtClean="0"/>
                        <a:t>Alpha2-adrenergic agonists</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baseline="0" dirty="0" smtClean="0"/>
                        <a:t>Emerging therapies (</a:t>
                      </a:r>
                      <a:r>
                        <a:rPr lang="en-US" sz="1600" baseline="0" dirty="0" err="1" smtClean="0"/>
                        <a:t>iOAT</a:t>
                      </a:r>
                      <a:r>
                        <a:rPr lang="en-US" sz="1600" baseline="0" dirty="0" smtClean="0"/>
                        <a:t>)</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gridSpan="2">
                  <a:txBody>
                    <a:bodyPr/>
                    <a:lstStyle/>
                    <a:p>
                      <a:pPr marL="285750" marR="0" lvl="0" indent="-285750" algn="l" defTabSz="457200" rtl="0" eaLnBrk="1" fontAlgn="auto" latinLnBrk="0" hangingPunct="1">
                        <a:lnSpc>
                          <a:spcPct val="100000"/>
                        </a:lnSpc>
                        <a:spcBef>
                          <a:spcPts val="0"/>
                        </a:spcBef>
                        <a:spcAft>
                          <a:spcPts val="0"/>
                        </a:spcAft>
                        <a:buClrTx/>
                        <a:buSzTx/>
                        <a:buFont typeface="Arial" charset="0"/>
                        <a:buNone/>
                        <a:tabLst/>
                        <a:defRPr/>
                      </a:pPr>
                      <a:r>
                        <a:rPr lang="en-US" sz="1600" b="1" dirty="0" smtClean="0"/>
                        <a:t>Psychosocial treatment and Peer-based Support</a:t>
                      </a:r>
                      <a:endParaRPr lang="en-US" sz="1600" b="1" dirty="0"/>
                    </a:p>
                  </a:txBody>
                  <a:tcPr>
                    <a:lnT w="12700" cap="flat" cmpd="sng" algn="ctr">
                      <a:solidFill>
                        <a:schemeClr val="bg1"/>
                      </a:solidFill>
                      <a:prstDash val="solid"/>
                      <a:round/>
                      <a:headEnd type="none" w="med" len="med"/>
                      <a:tailEnd type="none" w="med" len="med"/>
                    </a:lnT>
                  </a:tcPr>
                </a:tc>
                <a:tc hMerge="1">
                  <a:txBody>
                    <a:bodyPr/>
                    <a:lstStyle/>
                    <a:p>
                      <a:endParaRPr lang="en-US"/>
                    </a:p>
                  </a:txBody>
                  <a:tcPr/>
                </a:tc>
                <a:extLst>
                  <a:ext uri="{0D108BD9-81ED-4DB2-BD59-A6C34878D82A}">
                    <a16:rowId xmlns="" xmlns:a16="http://schemas.microsoft.com/office/drawing/2014/main" val="10003"/>
                  </a:ext>
                </a:extLst>
              </a:tr>
              <a:tr h="370840">
                <a:tc gridSpan="2">
                  <a:txBody>
                    <a:bodyPr/>
                    <a:lstStyle/>
                    <a:p>
                      <a:pPr marL="285750" marR="0" lvl="0" indent="-285750" algn="l" defTabSz="457200" rtl="0" eaLnBrk="1" fontAlgn="auto" latinLnBrk="0" hangingPunct="1">
                        <a:lnSpc>
                          <a:spcPct val="100000"/>
                        </a:lnSpc>
                        <a:spcBef>
                          <a:spcPts val="0"/>
                        </a:spcBef>
                        <a:spcAft>
                          <a:spcPts val="0"/>
                        </a:spcAft>
                        <a:buClrTx/>
                        <a:buSzTx/>
                        <a:buFont typeface="Arial" charset="0"/>
                        <a:buNone/>
                        <a:tabLst/>
                        <a:defRPr/>
                      </a:pPr>
                      <a:r>
                        <a:rPr lang="en-US" sz="1600" b="1" dirty="0" smtClean="0"/>
                        <a:t>Residential treatment</a:t>
                      </a:r>
                      <a:endParaRPr lang="en-US" sz="1600" b="1" dirty="0"/>
                    </a:p>
                  </a:txBody>
                  <a:tcPr/>
                </a:tc>
                <a:tc hMerge="1">
                  <a:txBody>
                    <a:bodyPr/>
                    <a:lstStyle/>
                    <a:p>
                      <a:endParaRPr lang="en-US"/>
                    </a:p>
                  </a:txBody>
                  <a:tcPr/>
                </a:tc>
                <a:extLst>
                  <a:ext uri="{0D108BD9-81ED-4DB2-BD59-A6C34878D82A}">
                    <a16:rowId xmlns="" xmlns:a16="http://schemas.microsoft.com/office/drawing/2014/main" val="10004"/>
                  </a:ext>
                </a:extLst>
              </a:tr>
              <a:tr h="370840">
                <a:tc gridSpan="2">
                  <a:txBody>
                    <a:bodyPr/>
                    <a:lstStyle/>
                    <a:p>
                      <a:pPr marL="285750" marR="0" lvl="0" indent="-285750" algn="l" defTabSz="457200" rtl="0" eaLnBrk="1" fontAlgn="auto" latinLnBrk="0" hangingPunct="1">
                        <a:lnSpc>
                          <a:spcPct val="100000"/>
                        </a:lnSpc>
                        <a:spcBef>
                          <a:spcPts val="0"/>
                        </a:spcBef>
                        <a:spcAft>
                          <a:spcPts val="0"/>
                        </a:spcAft>
                        <a:buClrTx/>
                        <a:buSzTx/>
                        <a:buFont typeface="Arial" charset="0"/>
                        <a:buNone/>
                        <a:tabLst/>
                        <a:defRPr/>
                      </a:pPr>
                      <a:r>
                        <a:rPr lang="en-US" sz="1600" b="1" dirty="0" smtClean="0"/>
                        <a:t>Considerations</a:t>
                      </a:r>
                      <a:r>
                        <a:rPr lang="en-US" sz="1600" b="1" baseline="0" dirty="0" smtClean="0"/>
                        <a:t> for pregnant women</a:t>
                      </a:r>
                      <a:endParaRPr lang="en-US" sz="1600" b="1" dirty="0"/>
                    </a:p>
                  </a:txBody>
                  <a:tcPr/>
                </a:tc>
                <a:tc hMerge="1">
                  <a:txBody>
                    <a:bodyPr/>
                    <a:lstStyle/>
                    <a:p>
                      <a:endParaRPr lang="en-US"/>
                    </a:p>
                  </a:txBody>
                  <a:tcPr/>
                </a:tc>
                <a:extLst>
                  <a:ext uri="{0D108BD9-81ED-4DB2-BD59-A6C34878D82A}">
                    <a16:rowId xmlns="" xmlns:a16="http://schemas.microsoft.com/office/drawing/2014/main" val="10005"/>
                  </a:ext>
                </a:extLst>
              </a:tr>
            </a:tbl>
          </a:graphicData>
        </a:graphic>
      </p:graphicFrame>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492" y="6451427"/>
            <a:ext cx="2974109" cy="294760"/>
          </a:xfrm>
          <a:prstGeom prst="rect">
            <a:avLst/>
          </a:prstGeom>
        </p:spPr>
      </p:pic>
      <p:graphicFrame>
        <p:nvGraphicFramePr>
          <p:cNvPr id="11" name="Content Placeholder 6"/>
          <p:cNvGraphicFramePr>
            <a:graphicFrameLocks noGrp="1"/>
          </p:cNvGraphicFramePr>
          <p:nvPr>
            <p:ph idx="1"/>
            <p:extLst/>
          </p:nvPr>
        </p:nvGraphicFramePr>
        <p:xfrm>
          <a:off x="6989806" y="3017248"/>
          <a:ext cx="5202194" cy="3869704"/>
        </p:xfrm>
        <a:graphic>
          <a:graphicData uri="http://schemas.openxmlformats.org/drawingml/2006/table">
            <a:tbl>
              <a:tblPr firstRow="1" bandRow="1">
                <a:tableStyleId>{5C22544A-7EE6-4342-B048-85BDC9FD1C3A}</a:tableStyleId>
              </a:tblPr>
              <a:tblGrid>
                <a:gridCol w="5202194">
                  <a:extLst>
                    <a:ext uri="{9D8B030D-6E8A-4147-A177-3AD203B41FA5}">
                      <a16:colId xmlns="" xmlns:a16="http://schemas.microsoft.com/office/drawing/2014/main" val="20000"/>
                    </a:ext>
                  </a:extLst>
                </a:gridCol>
              </a:tblGrid>
              <a:tr h="364504">
                <a:tc>
                  <a:txBody>
                    <a:bodyPr/>
                    <a:lstStyle/>
                    <a:p>
                      <a:pPr algn="ctr"/>
                      <a:r>
                        <a:rPr lang="en-US" dirty="0" smtClean="0"/>
                        <a:t>3. Appendices</a:t>
                      </a:r>
                      <a:endParaRPr lang="en-US" dirty="0"/>
                    </a:p>
                  </a:txBody>
                  <a:tcPr/>
                </a:tc>
                <a:extLst>
                  <a:ext uri="{0D108BD9-81ED-4DB2-BD59-A6C34878D82A}">
                    <a16:rowId xmlns="" xmlns:a16="http://schemas.microsoft.com/office/drawing/2014/main" val="10000"/>
                  </a:ext>
                </a:extLst>
              </a:tr>
              <a:tr h="364504">
                <a:tc>
                  <a:txBody>
                    <a:bodyPr/>
                    <a:lstStyle/>
                    <a:p>
                      <a:pPr marL="342900" indent="-342900" algn="l">
                        <a:buAutoNum type="arabicPeriod"/>
                      </a:pPr>
                      <a:r>
                        <a:rPr lang="en-US" sz="1600" b="1" baseline="0" dirty="0" smtClean="0"/>
                        <a:t>Summary of provincial educational and training requirements for prescribing methadone for OUD</a:t>
                      </a:r>
                      <a:endParaRPr lang="en-US" sz="1600" b="1" dirty="0"/>
                    </a:p>
                  </a:txBody>
                  <a:tcPr/>
                </a:tc>
                <a:extLst>
                  <a:ext uri="{0D108BD9-81ED-4DB2-BD59-A6C34878D82A}">
                    <a16:rowId xmlns="" xmlns:a16="http://schemas.microsoft.com/office/drawing/2014/main" val="10001"/>
                  </a:ext>
                </a:extLst>
              </a:tr>
              <a:tr h="364504">
                <a:tc>
                  <a:txBody>
                    <a:bodyPr/>
                    <a:lstStyle/>
                    <a:p>
                      <a:pPr marL="342900" indent="-342900" algn="l">
                        <a:buAutoNum type="arabicPeriod" startAt="2"/>
                      </a:pPr>
                      <a:r>
                        <a:rPr lang="en-US" sz="1600" b="1" baseline="0" dirty="0" smtClean="0"/>
                        <a:t>Provincial MMT dosing standards</a:t>
                      </a:r>
                    </a:p>
                  </a:txBody>
                  <a:tcPr/>
                </a:tc>
                <a:extLst>
                  <a:ext uri="{0D108BD9-81ED-4DB2-BD59-A6C34878D82A}">
                    <a16:rowId xmlns="" xmlns:a16="http://schemas.microsoft.com/office/drawing/2014/main" val="10002"/>
                  </a:ext>
                </a:extLst>
              </a:tr>
              <a:tr h="364504">
                <a:tc>
                  <a:txBody>
                    <a:bodyPr/>
                    <a:lstStyle/>
                    <a:p>
                      <a:pPr marL="342900" indent="-342900" algn="l">
                        <a:buAutoNum type="arabicPeriod" startAt="3"/>
                      </a:pPr>
                      <a:r>
                        <a:rPr lang="en-US" sz="1600" b="1" dirty="0" smtClean="0"/>
                        <a:t>Provincial standards for physician visits, UDT, and take-home dosing</a:t>
                      </a:r>
                      <a:endParaRPr lang="en-US" sz="1600" b="1" dirty="0"/>
                    </a:p>
                  </a:txBody>
                  <a:tcPr/>
                </a:tc>
                <a:extLst>
                  <a:ext uri="{0D108BD9-81ED-4DB2-BD59-A6C34878D82A}">
                    <a16:rowId xmlns="" xmlns:a16="http://schemas.microsoft.com/office/drawing/2014/main" val="10003"/>
                  </a:ext>
                </a:extLst>
              </a:tr>
              <a:tr h="364504">
                <a:tc>
                  <a:txBody>
                    <a:bodyPr/>
                    <a:lstStyle/>
                    <a:p>
                      <a:pPr marL="342900" indent="-342900" algn="l">
                        <a:buAutoNum type="arabicPeriod" startAt="4"/>
                      </a:pPr>
                      <a:r>
                        <a:rPr lang="en-US" sz="1600" b="1" baseline="0" dirty="0" smtClean="0"/>
                        <a:t>Summary of provincial educational and training requirements for </a:t>
                      </a:r>
                    </a:p>
                    <a:p>
                      <a:pPr marL="0" indent="0" algn="l">
                        <a:buNone/>
                      </a:pPr>
                      <a:r>
                        <a:rPr lang="en-US" sz="1600" b="1" baseline="0" dirty="0" smtClean="0"/>
                        <a:t>       prescribing buprenorphine/naloxone</a:t>
                      </a:r>
                      <a:r>
                        <a:rPr lang="en-US" sz="1600" b="1" dirty="0" smtClean="0"/>
                        <a:t>  </a:t>
                      </a:r>
                      <a:endParaRPr lang="en-US" sz="1600" b="1" dirty="0"/>
                    </a:p>
                  </a:txBody>
                  <a:tcPr/>
                </a:tc>
                <a:extLst>
                  <a:ext uri="{0D108BD9-81ED-4DB2-BD59-A6C34878D82A}">
                    <a16:rowId xmlns="" xmlns:a16="http://schemas.microsoft.com/office/drawing/2014/main" val="10004"/>
                  </a:ext>
                </a:extLst>
              </a:tr>
              <a:tr h="364504">
                <a:tc>
                  <a:txBody>
                    <a:bodyPr/>
                    <a:lstStyle/>
                    <a:p>
                      <a:pPr marL="342900" marR="0" indent="-342900" algn="l" defTabSz="457200" rtl="0" eaLnBrk="1" fontAlgn="auto" latinLnBrk="0" hangingPunct="1">
                        <a:lnSpc>
                          <a:spcPct val="100000"/>
                        </a:lnSpc>
                        <a:spcBef>
                          <a:spcPts val="0"/>
                        </a:spcBef>
                        <a:spcAft>
                          <a:spcPts val="0"/>
                        </a:spcAft>
                        <a:buClrTx/>
                        <a:buSzTx/>
                        <a:buFontTx/>
                        <a:buAutoNum type="arabicPeriod" startAt="5"/>
                        <a:tabLst/>
                        <a:defRPr/>
                      </a:pPr>
                      <a:r>
                        <a:rPr lang="en-US" sz="1600" b="1" dirty="0" smtClean="0"/>
                        <a:t>Summary of provincial regulations for buprenorphine/naloxone administration</a:t>
                      </a:r>
                      <a:r>
                        <a:rPr lang="en-US" sz="1600" b="1" baseline="0" dirty="0" smtClean="0"/>
                        <a:t> </a:t>
                      </a:r>
                    </a:p>
                  </a:txBody>
                  <a:tcPr/>
                </a:tc>
                <a:extLst>
                  <a:ext uri="{0D108BD9-81ED-4DB2-BD59-A6C34878D82A}">
                    <a16:rowId xmlns="" xmlns:a16="http://schemas.microsoft.com/office/drawing/2014/main" val="10005"/>
                  </a:ext>
                </a:extLst>
              </a:tr>
              <a:tr h="364504">
                <a:tc>
                  <a:txBody>
                    <a:bodyPr/>
                    <a:lstStyle/>
                    <a:p>
                      <a:pPr marL="342900" marR="0" indent="-342900" algn="l" defTabSz="457200" rtl="0" eaLnBrk="1" fontAlgn="auto" latinLnBrk="0" hangingPunct="1">
                        <a:lnSpc>
                          <a:spcPct val="100000"/>
                        </a:lnSpc>
                        <a:spcBef>
                          <a:spcPts val="0"/>
                        </a:spcBef>
                        <a:spcAft>
                          <a:spcPts val="0"/>
                        </a:spcAft>
                        <a:buClrTx/>
                        <a:buSzTx/>
                        <a:buFontTx/>
                        <a:buAutoNum type="arabicPeriod" startAt="6"/>
                        <a:tabLst/>
                        <a:defRPr/>
                      </a:pPr>
                      <a:r>
                        <a:rPr lang="en-US" sz="1600" b="1" dirty="0" smtClean="0"/>
                        <a:t>Provincial standards for physician visits, UDT, and take-home dosing</a:t>
                      </a:r>
                      <a:r>
                        <a:rPr lang="en-US" sz="1600" b="1" baseline="0" dirty="0" smtClean="0"/>
                        <a:t> </a:t>
                      </a:r>
                      <a:r>
                        <a:rPr lang="en-US" sz="1600" b="1" dirty="0" smtClean="0"/>
                        <a:t>For buprenorphine/naloxone</a:t>
                      </a:r>
                      <a:endParaRPr lang="en-US" sz="1600" b="1"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52034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35924"/>
            <a:ext cx="5869459" cy="6252519"/>
          </a:xfrm>
          <a:prstGeom prst="rect">
            <a:avLst/>
          </a:prstGeom>
        </p:spPr>
      </p:pic>
      <p:pic>
        <p:nvPicPr>
          <p:cNvPr id="8" name="Content Placeholder 7"/>
          <p:cNvPicPr>
            <a:picLocks noChangeAspect="1"/>
          </p:cNvPicPr>
          <p:nvPr/>
        </p:nvPicPr>
        <p:blipFill>
          <a:blip r:embed="rId4"/>
          <a:srcRect t="8704" b="8704"/>
          <a:stretch>
            <a:fillRect/>
          </a:stretch>
        </p:blipFill>
        <p:spPr>
          <a:xfrm>
            <a:off x="6190734" y="135924"/>
            <a:ext cx="6001265" cy="6252519"/>
          </a:xfrm>
          <a:prstGeom prst="rect">
            <a:avLst/>
          </a:prstGeom>
        </p:spPr>
      </p:pic>
      <p:sp>
        <p:nvSpPr>
          <p:cNvPr id="2" name="Rectangle 1"/>
          <p:cNvSpPr/>
          <p:nvPr/>
        </p:nvSpPr>
        <p:spPr>
          <a:xfrm>
            <a:off x="914347" y="995404"/>
            <a:ext cx="3801041" cy="923330"/>
          </a:xfrm>
          <a:prstGeom prst="rect">
            <a:avLst/>
          </a:prstGeom>
        </p:spPr>
        <p:txBody>
          <a:bodyPr wrap="none">
            <a:spAutoFit/>
          </a:bodyPr>
          <a:lstStyle/>
          <a:p>
            <a:r>
              <a:rPr lang="en-US" sz="5400" b="1" dirty="0" smtClean="0">
                <a:solidFill>
                  <a:srgbClr val="92D050"/>
                </a:solidFill>
                <a:latin typeface="Book Antiqua" charset="0"/>
                <a:ea typeface="Book Antiqua" charset="0"/>
                <a:cs typeface="Book Antiqua" charset="0"/>
              </a:rPr>
              <a:t>Methadone</a:t>
            </a:r>
            <a:endParaRPr lang="en-US" sz="5400" b="1" dirty="0"/>
          </a:p>
        </p:txBody>
      </p:sp>
    </p:spTree>
    <p:extLst>
      <p:ext uri="{BB962C8B-B14F-4D97-AF65-F5344CB8AC3E}">
        <p14:creationId xmlns:p14="http://schemas.microsoft.com/office/powerpoint/2010/main" val="818692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1"/>
            <a:ext cx="9144000" cy="1037493"/>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r>
              <a:rPr lang="en-US" sz="3200" b="1" dirty="0" smtClean="0">
                <a:solidFill>
                  <a:schemeClr val="tx1"/>
                </a:solidFill>
                <a:latin typeface="Bookman Old Style" charset="0"/>
                <a:ea typeface="Bookman Old Style" charset="0"/>
                <a:cs typeface="Bookman Old Style" charset="0"/>
              </a:rPr>
              <a:t>                 Covered </a:t>
            </a:r>
            <a:r>
              <a:rPr lang="en-US" sz="3200" b="1" dirty="0">
                <a:solidFill>
                  <a:schemeClr val="tx1"/>
                </a:solidFill>
                <a:latin typeface="Bookman Old Style" charset="0"/>
                <a:ea typeface="Bookman Old Style" charset="0"/>
                <a:cs typeface="Bookman Old Style" charset="0"/>
              </a:rPr>
              <a:t>Approaches</a:t>
            </a:r>
          </a:p>
        </p:txBody>
      </p:sp>
      <p:pic>
        <p:nvPicPr>
          <p:cNvPr id="3" name="Picture 2" descr="Screen Shot 2017-10-05 at 2.36.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122" y="1476804"/>
            <a:ext cx="8379555" cy="466418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6563240"/>
            <a:ext cx="2974109" cy="294760"/>
          </a:xfrm>
          <a:prstGeom prst="rect">
            <a:avLst/>
          </a:prstGeom>
        </p:spPr>
      </p:pic>
    </p:spTree>
    <p:extLst>
      <p:ext uri="{BB962C8B-B14F-4D97-AF65-F5344CB8AC3E}">
        <p14:creationId xmlns:p14="http://schemas.microsoft.com/office/powerpoint/2010/main" val="1827185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b="23750"/>
          <a:stretch>
            <a:fillRect/>
          </a:stretch>
        </p:blipFill>
        <p:spPr bwMode="auto">
          <a:xfrm>
            <a:off x="2992437" y="1282891"/>
            <a:ext cx="6207125" cy="4926012"/>
          </a:xfrm>
          <a:prstGeom prst="rect">
            <a:avLst/>
          </a:prstGeom>
          <a:solidFill>
            <a:srgbClr val="FFFF00"/>
          </a:solidFill>
          <a:ln>
            <a:solidFill>
              <a:srgbClr val="FF0000"/>
            </a:solidFill>
          </a:ln>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492" y="6451427"/>
            <a:ext cx="2974109" cy="294760"/>
          </a:xfrm>
          <a:prstGeom prst="rect">
            <a:avLst/>
          </a:prstGeom>
        </p:spPr>
      </p:pic>
      <p:sp>
        <p:nvSpPr>
          <p:cNvPr id="5" name="Rectangle 4"/>
          <p:cNvSpPr/>
          <p:nvPr/>
        </p:nvSpPr>
        <p:spPr>
          <a:xfrm>
            <a:off x="1524000" y="4239"/>
            <a:ext cx="9144000" cy="1036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53495" y="291534"/>
            <a:ext cx="7225706" cy="584776"/>
          </a:xfrm>
          <a:prstGeom prst="rect">
            <a:avLst/>
          </a:prstGeom>
          <a:noFill/>
        </p:spPr>
        <p:txBody>
          <a:bodyPr wrap="square" rtlCol="0">
            <a:spAutoFit/>
          </a:bodyPr>
          <a:lstStyle/>
          <a:p>
            <a:pPr algn="ctr"/>
            <a:r>
              <a:rPr lang="en-US" sz="3200" b="1" dirty="0" smtClean="0">
                <a:latin typeface="Bookman Old Style" charset="0"/>
                <a:ea typeface="Bookman Old Style" charset="0"/>
                <a:cs typeface="Bookman Old Style" charset="0"/>
              </a:rPr>
              <a:t>Key Recommendations</a:t>
            </a:r>
            <a:endParaRPr lang="en-US" sz="3200" b="1" dirty="0">
              <a:latin typeface="Bookman Old Style" charset="0"/>
              <a:ea typeface="Bookman Old Style" charset="0"/>
              <a:cs typeface="Bookman Old Style" charset="0"/>
            </a:endParaRPr>
          </a:p>
        </p:txBody>
      </p:sp>
      <p:cxnSp>
        <p:nvCxnSpPr>
          <p:cNvPr id="3" name="Straight Connector 2"/>
          <p:cNvCxnSpPr/>
          <p:nvPr/>
        </p:nvCxnSpPr>
        <p:spPr>
          <a:xfrm>
            <a:off x="6901841" y="2091847"/>
            <a:ext cx="1039660"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7941501" y="2091847"/>
            <a:ext cx="0" cy="488515"/>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7941501" y="2580362"/>
            <a:ext cx="1039661"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flipH="1">
            <a:off x="4784942" y="2091847"/>
            <a:ext cx="1052187"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3745282" y="3127761"/>
            <a:ext cx="12526" cy="615005"/>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4083485" y="3438394"/>
            <a:ext cx="939452" cy="0"/>
          </a:xfrm>
          <a:prstGeom prst="line">
            <a:avLst/>
          </a:prstGeom>
          <a:ln>
            <a:solidFill>
              <a:srgbClr val="FFE71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22937" y="3438394"/>
            <a:ext cx="0" cy="30437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a:off x="5022937" y="4158641"/>
            <a:ext cx="0" cy="36325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1" name="Straight Connector 30"/>
          <p:cNvCxnSpPr/>
          <p:nvPr/>
        </p:nvCxnSpPr>
        <p:spPr>
          <a:xfrm flipH="1" flipV="1">
            <a:off x="5398718" y="4797468"/>
            <a:ext cx="1" cy="106471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4673601" y="5862182"/>
            <a:ext cx="725117"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flipV="1">
            <a:off x="3186546" y="3991552"/>
            <a:ext cx="1366665" cy="1"/>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a:off x="4083485" y="3432130"/>
            <a:ext cx="939452"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5" name="Straight Connector 44"/>
          <p:cNvCxnSpPr/>
          <p:nvPr/>
        </p:nvCxnSpPr>
        <p:spPr>
          <a:xfrm>
            <a:off x="3400152" y="4661768"/>
            <a:ext cx="939452"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6" name="Straight Connector 45"/>
          <p:cNvCxnSpPr/>
          <p:nvPr/>
        </p:nvCxnSpPr>
        <p:spPr>
          <a:xfrm>
            <a:off x="3507319" y="5713958"/>
            <a:ext cx="725117"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flipH="1">
            <a:off x="3231715" y="2091847"/>
            <a:ext cx="139178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56" name="Straight Connector 55"/>
          <p:cNvCxnSpPr/>
          <p:nvPr/>
        </p:nvCxnSpPr>
        <p:spPr>
          <a:xfrm>
            <a:off x="6716038" y="3546954"/>
            <a:ext cx="1039661"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3" name="Straight Connector 62"/>
          <p:cNvCxnSpPr/>
          <p:nvPr/>
        </p:nvCxnSpPr>
        <p:spPr>
          <a:xfrm>
            <a:off x="8242126" y="3226804"/>
            <a:ext cx="73903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104340" y="3389318"/>
            <a:ext cx="101460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716037" y="3389318"/>
            <a:ext cx="1039661"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415974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4239"/>
            <a:ext cx="9144000" cy="1036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742303" y="1608"/>
            <a:ext cx="7964508" cy="1077218"/>
          </a:xfrm>
          <a:prstGeom prst="rect">
            <a:avLst/>
          </a:prstGeom>
          <a:noFill/>
        </p:spPr>
        <p:txBody>
          <a:bodyPr wrap="square" rtlCol="0">
            <a:spAutoFit/>
          </a:bodyPr>
          <a:lstStyle/>
          <a:p>
            <a:pPr algn="ctr"/>
            <a:r>
              <a:rPr lang="en-US" sz="3200" b="1" dirty="0">
                <a:latin typeface="Bookman Old Style" charset="0"/>
                <a:ea typeface="Bookman Old Style" charset="0"/>
                <a:cs typeface="Bookman Old Style" charset="0"/>
              </a:rPr>
              <a:t>Next Steps:</a:t>
            </a:r>
          </a:p>
          <a:p>
            <a:pPr algn="ctr"/>
            <a:r>
              <a:rPr lang="en-US" sz="3200" b="1" dirty="0">
                <a:latin typeface="Bookman Old Style" charset="0"/>
                <a:ea typeface="Bookman Old Style" charset="0"/>
                <a:cs typeface="Bookman Old Style" charset="0"/>
              </a:rPr>
              <a:t>Dissemination and Implementation</a:t>
            </a:r>
          </a:p>
        </p:txBody>
      </p:sp>
      <p:sp>
        <p:nvSpPr>
          <p:cNvPr id="6" name="TextBox 5"/>
          <p:cNvSpPr txBox="1"/>
          <p:nvPr/>
        </p:nvSpPr>
        <p:spPr>
          <a:xfrm>
            <a:off x="1891214" y="1973636"/>
            <a:ext cx="8139900" cy="2953950"/>
          </a:xfrm>
          <a:prstGeom prst="rect">
            <a:avLst/>
          </a:prstGeom>
          <a:noFill/>
        </p:spPr>
        <p:txBody>
          <a:bodyPr wrap="square" rtlCol="0">
            <a:spAutoFit/>
          </a:bodyPr>
          <a:lstStyle/>
          <a:p>
            <a:pPr marL="285750" indent="-285750">
              <a:lnSpc>
                <a:spcPct val="120000"/>
              </a:lnSpc>
              <a:spcAft>
                <a:spcPts val="600"/>
              </a:spcAft>
              <a:buFont typeface="Arial"/>
              <a:buChar char="•"/>
            </a:pPr>
            <a:r>
              <a:rPr lang="en-US" sz="2000" dirty="0">
                <a:latin typeface="Bookman Old Style" charset="0"/>
                <a:ea typeface="Bookman Old Style" charset="0"/>
                <a:cs typeface="Bookman Old Style" charset="0"/>
              </a:rPr>
              <a:t>Public release with CMAJ publication; media strategy</a:t>
            </a:r>
          </a:p>
          <a:p>
            <a:pPr marL="285750" indent="-285750">
              <a:lnSpc>
                <a:spcPct val="120000"/>
              </a:lnSpc>
              <a:spcAft>
                <a:spcPts val="600"/>
              </a:spcAft>
              <a:buFont typeface="Arial"/>
              <a:buChar char="•"/>
            </a:pPr>
            <a:r>
              <a:rPr lang="en-US" sz="2000" dirty="0">
                <a:latin typeface="Bookman Old Style" charset="0"/>
                <a:ea typeface="Bookman Old Style" charset="0"/>
                <a:cs typeface="Bookman Old Style" charset="0"/>
              </a:rPr>
              <a:t>Letter to stakeholders (e.g. regulatory bodies)</a:t>
            </a:r>
          </a:p>
          <a:p>
            <a:pPr marL="285750" indent="-285750">
              <a:lnSpc>
                <a:spcPct val="120000"/>
              </a:lnSpc>
              <a:spcAft>
                <a:spcPts val="600"/>
              </a:spcAft>
              <a:buFont typeface="Arial"/>
              <a:buChar char="•"/>
            </a:pPr>
            <a:r>
              <a:rPr lang="en-US" sz="2000" dirty="0">
                <a:latin typeface="Bookman Old Style" charset="0"/>
                <a:ea typeface="Bookman Old Style" charset="0"/>
                <a:cs typeface="Bookman Old Style" charset="0"/>
              </a:rPr>
              <a:t>CIHR/HC Knowledge Exchange Event – November 16, Calgary</a:t>
            </a:r>
          </a:p>
          <a:p>
            <a:pPr marL="285750" indent="-285750">
              <a:lnSpc>
                <a:spcPct val="120000"/>
              </a:lnSpc>
              <a:spcAft>
                <a:spcPts val="600"/>
              </a:spcAft>
              <a:buFont typeface="Arial"/>
              <a:buChar char="•"/>
            </a:pPr>
            <a:r>
              <a:rPr lang="en-US" sz="2000" dirty="0">
                <a:latin typeface="Bookman Old Style" charset="0"/>
                <a:ea typeface="Bookman Old Style" charset="0"/>
                <a:cs typeface="Bookman Old Style" charset="0"/>
              </a:rPr>
              <a:t>KT materials (summary card, detox bulletin, </a:t>
            </a:r>
            <a:r>
              <a:rPr lang="en-US" sz="2000" dirty="0" err="1">
                <a:latin typeface="Bookman Old Style" charset="0"/>
                <a:ea typeface="Bookman Old Style" charset="0"/>
                <a:cs typeface="Bookman Old Style" charset="0"/>
              </a:rPr>
              <a:t>Suboxone</a:t>
            </a:r>
            <a:r>
              <a:rPr lang="en-US" sz="2000" dirty="0">
                <a:latin typeface="Bookman Old Style" charset="0"/>
                <a:ea typeface="Bookman Old Style" charset="0"/>
                <a:cs typeface="Bookman Old Style" charset="0"/>
              </a:rPr>
              <a:t> info)</a:t>
            </a:r>
          </a:p>
          <a:p>
            <a:pPr marL="285750" indent="-285750">
              <a:lnSpc>
                <a:spcPct val="120000"/>
              </a:lnSpc>
              <a:spcAft>
                <a:spcPts val="600"/>
              </a:spcAft>
              <a:buFont typeface="Arial"/>
              <a:buChar char="•"/>
            </a:pPr>
            <a:r>
              <a:rPr lang="en-US" sz="2000" dirty="0">
                <a:latin typeface="Bookman Old Style" charset="0"/>
                <a:ea typeface="Bookman Old Style" charset="0"/>
                <a:cs typeface="Bookman Old Style" charset="0"/>
              </a:rPr>
              <a:t>Node-specific dissemination activities and national activities linked to emerging threat funding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046" y="6352573"/>
            <a:ext cx="2974109" cy="294760"/>
          </a:xfrm>
          <a:prstGeom prst="rect">
            <a:avLst/>
          </a:prstGeom>
        </p:spPr>
      </p:pic>
    </p:spTree>
    <p:extLst>
      <p:ext uri="{BB962C8B-B14F-4D97-AF65-F5344CB8AC3E}">
        <p14:creationId xmlns:p14="http://schemas.microsoft.com/office/powerpoint/2010/main" val="313519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4239"/>
            <a:ext cx="9144000" cy="1036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tx1"/>
                </a:solidFill>
                <a:latin typeface="Bookman Old Style" charset="0"/>
                <a:ea typeface="Bookman Old Style" charset="0"/>
                <a:cs typeface="Bookman Old Style" charset="0"/>
              </a:rPr>
              <a:t>Thank you!</a:t>
            </a:r>
            <a:endParaRPr lang="en-US" sz="3600"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046" y="6352573"/>
            <a:ext cx="2974109" cy="294760"/>
          </a:xfrm>
          <a:prstGeom prst="rect">
            <a:avLst/>
          </a:prstGeom>
        </p:spPr>
      </p:pic>
      <p:pic>
        <p:nvPicPr>
          <p:cNvPr id="8"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524275"/>
            <a:ext cx="4123037" cy="497567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20016" y="2486132"/>
            <a:ext cx="4402167" cy="2185214"/>
          </a:xfrm>
          <a:prstGeom prst="rect">
            <a:avLst/>
          </a:prstGeom>
          <a:noFill/>
        </p:spPr>
        <p:txBody>
          <a:bodyPr wrap="none" rtlCol="0">
            <a:spAutoFit/>
          </a:bodyPr>
          <a:lstStyle/>
          <a:p>
            <a:r>
              <a:rPr lang="en-US" dirty="0" smtClean="0">
                <a:latin typeface="Bookman Old Style" charset="0"/>
                <a:ea typeface="Bookman Old Style" charset="0"/>
                <a:cs typeface="Bookman Old Style" charset="0"/>
              </a:rPr>
              <a:t>CRISM</a:t>
            </a:r>
          </a:p>
          <a:p>
            <a:r>
              <a:rPr lang="en-US" sz="1600" dirty="0" smtClean="0">
                <a:latin typeface="Bookman Old Style" charset="0"/>
                <a:ea typeface="Bookman Old Style" charset="0"/>
                <a:cs typeface="Bookman Old Style" charset="0"/>
                <a:hlinkClick r:id="rId5"/>
              </a:rPr>
              <a:t>http://www.cihr-irsc.gc.ca/e/44597.html</a:t>
            </a:r>
            <a:endParaRPr lang="en-US" sz="1600" dirty="0" smtClean="0">
              <a:latin typeface="Bookman Old Style" charset="0"/>
              <a:ea typeface="Bookman Old Style" charset="0"/>
              <a:cs typeface="Bookman Old Style" charset="0"/>
            </a:endParaRPr>
          </a:p>
          <a:p>
            <a:endParaRPr lang="en-US" sz="1600" dirty="0" smtClean="0"/>
          </a:p>
          <a:p>
            <a:endParaRPr lang="en-US" sz="1600" dirty="0"/>
          </a:p>
          <a:p>
            <a:r>
              <a:rPr lang="en-US" dirty="0" err="1" smtClean="0">
                <a:latin typeface="Bookman Old Style" charset="0"/>
                <a:ea typeface="Bookman Old Style" charset="0"/>
                <a:cs typeface="Bookman Old Style" charset="0"/>
              </a:rPr>
              <a:t>Dr</a:t>
            </a:r>
            <a:r>
              <a:rPr lang="en-US" dirty="0" smtClean="0">
                <a:latin typeface="Bookman Old Style" charset="0"/>
                <a:ea typeface="Bookman Old Style" charset="0"/>
                <a:cs typeface="Bookman Old Style" charset="0"/>
              </a:rPr>
              <a:t> Ginette Poulin</a:t>
            </a:r>
          </a:p>
          <a:p>
            <a:r>
              <a:rPr lang="en-US" sz="1600" dirty="0" smtClean="0">
                <a:latin typeface="Bookman Old Style" charset="0"/>
                <a:ea typeface="Bookman Old Style" charset="0"/>
                <a:cs typeface="Bookman Old Style" charset="0"/>
                <a:hlinkClick r:id="rId6"/>
              </a:rPr>
              <a:t>dr.gpoulin@afm.mb.ca</a:t>
            </a:r>
            <a:endParaRPr lang="en-US" sz="1600" dirty="0" smtClean="0">
              <a:latin typeface="Bookman Old Style" charset="0"/>
              <a:ea typeface="Bookman Old Style" charset="0"/>
              <a:cs typeface="Bookman Old Style" charset="0"/>
            </a:endParaRPr>
          </a:p>
          <a:p>
            <a:endParaRPr lang="en-US" dirty="0" smtClean="0">
              <a:latin typeface="Bookman Old Style" charset="0"/>
              <a:ea typeface="Bookman Old Style" charset="0"/>
              <a:cs typeface="Bookman Old Style" charset="0"/>
            </a:endParaRPr>
          </a:p>
          <a:p>
            <a:endParaRPr lang="en-US" dirty="0"/>
          </a:p>
        </p:txBody>
      </p:sp>
    </p:spTree>
    <p:extLst>
      <p:ext uri="{BB962C8B-B14F-4D97-AF65-F5344CB8AC3E}">
        <p14:creationId xmlns:p14="http://schemas.microsoft.com/office/powerpoint/2010/main" val="1337931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4000"/>
            <a:extLst>
              <a:ext uri="{28A0092B-C50C-407E-A947-70E740481C1C}">
                <a14:useLocalDpi xmlns:a14="http://schemas.microsoft.com/office/drawing/2010/main" val="0"/>
              </a:ext>
            </a:extLst>
          </a:blip>
          <a:stretch>
            <a:fillRect/>
          </a:stretch>
        </p:blipFill>
        <p:spPr>
          <a:xfrm>
            <a:off x="1173891" y="1062680"/>
            <a:ext cx="9601200" cy="5733435"/>
          </a:xfrm>
          <a:prstGeom prst="rect">
            <a:avLst/>
          </a:prstGeom>
          <a:effectLst>
            <a:outerShdw blurRad="50800" dist="50800" dir="5400000" algn="ctr" rotWithShape="0">
              <a:srgbClr val="000000">
                <a:alpha val="50000"/>
              </a:srgbClr>
            </a:outerShdw>
            <a:reflection endPos="0" dir="5400000" sy="-100000" algn="bl" rotWithShape="0"/>
          </a:effectLst>
        </p:spPr>
      </p:pic>
      <p:sp>
        <p:nvSpPr>
          <p:cNvPr id="4" name="TextBox 3"/>
          <p:cNvSpPr txBox="1"/>
          <p:nvPr/>
        </p:nvSpPr>
        <p:spPr>
          <a:xfrm>
            <a:off x="86497" y="1164490"/>
            <a:ext cx="11973698" cy="2154436"/>
          </a:xfrm>
          <a:prstGeom prst="rect">
            <a:avLst/>
          </a:prstGeom>
          <a:noFill/>
        </p:spPr>
        <p:txBody>
          <a:bodyPr wrap="square" rtlCol="0">
            <a:spAutoFit/>
          </a:bodyPr>
          <a:lstStyle/>
          <a:p>
            <a:pPr algn="ctr"/>
            <a:r>
              <a:rPr lang="en-US" sz="2800" b="1" dirty="0" smtClean="0">
                <a:solidFill>
                  <a:srgbClr val="C00000"/>
                </a:solidFill>
                <a:latin typeface="Bookman Old Style" charset="0"/>
                <a:ea typeface="Bookman Old Style" charset="0"/>
                <a:cs typeface="Bookman Old Style" charset="0"/>
              </a:rPr>
              <a:t>Canadian Institute of Health Research (CIHR)</a:t>
            </a:r>
          </a:p>
          <a:p>
            <a:pPr algn="ctr"/>
            <a:endParaRPr lang="en-US" sz="2800" b="1" dirty="0">
              <a:latin typeface="Bookman Old Style" charset="0"/>
              <a:ea typeface="Bookman Old Style" charset="0"/>
              <a:cs typeface="Bookman Old Style" charset="0"/>
            </a:endParaRPr>
          </a:p>
          <a:p>
            <a:pPr algn="ctr"/>
            <a:r>
              <a:rPr lang="en-US" sz="2800" b="1" dirty="0" smtClean="0">
                <a:solidFill>
                  <a:srgbClr val="002060"/>
                </a:solidFill>
                <a:latin typeface="Bookman Old Style" charset="0"/>
                <a:ea typeface="Bookman Old Style" charset="0"/>
                <a:cs typeface="Bookman Old Style" charset="0"/>
              </a:rPr>
              <a:t>Canadian Research Initiative in Substance Misuse (CRISM) </a:t>
            </a:r>
          </a:p>
          <a:p>
            <a:pPr algn="ctr"/>
            <a:r>
              <a:rPr lang="en-US" b="1" dirty="0" smtClean="0">
                <a:solidFill>
                  <a:srgbClr val="002060"/>
                </a:solidFill>
                <a:latin typeface="Bookman Old Style" charset="0"/>
                <a:ea typeface="Bookman Old Style" charset="0"/>
                <a:cs typeface="Bookman Old Style" charset="0"/>
              </a:rPr>
              <a:t>Mission: to translate the best scientific evidence into clinical practice and policy change</a:t>
            </a:r>
            <a:endParaRPr lang="en-US" b="1" dirty="0">
              <a:solidFill>
                <a:srgbClr val="002060"/>
              </a:solidFill>
              <a:latin typeface="Bookman Old Style" charset="0"/>
              <a:ea typeface="Bookman Old Style" charset="0"/>
              <a:cs typeface="Bookman Old Style" charset="0"/>
            </a:endParaRPr>
          </a:p>
          <a:p>
            <a:pPr algn="ctr"/>
            <a:endParaRPr lang="en-US" sz="3200" b="1" dirty="0"/>
          </a:p>
        </p:txBody>
      </p:sp>
      <p:grpSp>
        <p:nvGrpSpPr>
          <p:cNvPr id="7" name="Group 6"/>
          <p:cNvGrpSpPr/>
          <p:nvPr/>
        </p:nvGrpSpPr>
        <p:grpSpPr>
          <a:xfrm>
            <a:off x="7422977" y="329790"/>
            <a:ext cx="4297760" cy="631079"/>
            <a:chOff x="7783893" y="202179"/>
            <a:chExt cx="4297760" cy="631079"/>
          </a:xfrm>
        </p:grpSpPr>
        <p:sp>
          <p:nvSpPr>
            <p:cNvPr id="8" name="Rectangle 7"/>
            <p:cNvSpPr/>
            <p:nvPr/>
          </p:nvSpPr>
          <p:spPr>
            <a:xfrm>
              <a:off x="8614692" y="599415"/>
              <a:ext cx="2575346" cy="210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3893" y="202179"/>
              <a:ext cx="4297760" cy="631079"/>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9122" y="94892"/>
            <a:ext cx="1728192" cy="96778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97" y="153466"/>
            <a:ext cx="3496962" cy="807404"/>
          </a:xfrm>
          <a:prstGeom prst="rect">
            <a:avLst/>
          </a:prstGeom>
        </p:spPr>
      </p:pic>
    </p:spTree>
    <p:extLst>
      <p:ext uri="{BB962C8B-B14F-4D97-AF65-F5344CB8AC3E}">
        <p14:creationId xmlns:p14="http://schemas.microsoft.com/office/powerpoint/2010/main" val="53708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ioid cris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4961476" cy="3365500"/>
          </a:xfrm>
          <a:prstGeom prst="rect">
            <a:avLst/>
          </a:prstGeom>
        </p:spPr>
      </p:pic>
      <p:pic>
        <p:nvPicPr>
          <p:cNvPr id="5" name="Picture 4" descr="OPioid epidem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365500"/>
            <a:ext cx="4961476" cy="3492500"/>
          </a:xfrm>
          <a:prstGeom prst="rect">
            <a:avLst/>
          </a:prstGeom>
        </p:spPr>
      </p:pic>
      <p:pic>
        <p:nvPicPr>
          <p:cNvPr id="6" name="Picture 5" descr="OPioid addiciti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5476" y="0"/>
            <a:ext cx="4182524" cy="6858000"/>
          </a:xfrm>
          <a:prstGeom prst="rect">
            <a:avLst/>
          </a:prstGeom>
        </p:spPr>
      </p:pic>
    </p:spTree>
    <p:extLst>
      <p:ext uri="{BB962C8B-B14F-4D97-AF65-F5344CB8AC3E}">
        <p14:creationId xmlns:p14="http://schemas.microsoft.com/office/powerpoint/2010/main" val="1723111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3160555" y="1600200"/>
            <a:ext cx="5324475" cy="3426958"/>
          </a:xfrm>
          <a:prstGeom prst="rect">
            <a:avLst/>
          </a:prstGeom>
        </p:spPr>
      </p:pic>
      <p:sp>
        <p:nvSpPr>
          <p:cNvPr id="6" name="Rectangle 5"/>
          <p:cNvSpPr/>
          <p:nvPr/>
        </p:nvSpPr>
        <p:spPr>
          <a:xfrm>
            <a:off x="1524000" y="4239"/>
            <a:ext cx="9144000" cy="1036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53495" y="291534"/>
            <a:ext cx="7225706" cy="584776"/>
          </a:xfrm>
          <a:prstGeom prst="rect">
            <a:avLst/>
          </a:prstGeom>
          <a:noFill/>
        </p:spPr>
        <p:txBody>
          <a:bodyPr wrap="square" rtlCol="0">
            <a:spAutoFit/>
          </a:bodyPr>
          <a:lstStyle/>
          <a:p>
            <a:pPr algn="ctr"/>
            <a:r>
              <a:rPr lang="en-US" sz="3200" b="1" dirty="0">
                <a:latin typeface="Bookman Old Style" charset="0"/>
                <a:ea typeface="Bookman Old Style" charset="0"/>
                <a:cs typeface="Bookman Old Style" charset="0"/>
              </a:rPr>
              <a:t>Purpose and Scope</a:t>
            </a:r>
          </a:p>
        </p:txBody>
      </p:sp>
      <p:sp>
        <p:nvSpPr>
          <p:cNvPr id="7" name="TextBox 6"/>
          <p:cNvSpPr txBox="1"/>
          <p:nvPr/>
        </p:nvSpPr>
        <p:spPr>
          <a:xfrm>
            <a:off x="2234204" y="1611388"/>
            <a:ext cx="9865431" cy="1554272"/>
          </a:xfrm>
          <a:prstGeom prst="rect">
            <a:avLst/>
          </a:prstGeom>
          <a:noFill/>
        </p:spPr>
        <p:txBody>
          <a:bodyPr wrap="square" rtlCol="0">
            <a:spAutoFit/>
          </a:bodyPr>
          <a:lstStyle/>
          <a:p>
            <a:pPr>
              <a:spcAft>
                <a:spcPts val="600"/>
              </a:spcAft>
            </a:pPr>
            <a:r>
              <a:rPr lang="en-US" sz="2000" b="1" dirty="0">
                <a:solidFill>
                  <a:srgbClr val="810001"/>
                </a:solidFill>
                <a:latin typeface="Bookman Old Style" charset="0"/>
                <a:ea typeface="Bookman Old Style" charset="0"/>
                <a:cs typeface="Bookman Old Style" charset="0"/>
              </a:rPr>
              <a:t>Identify best practices for the treatment of </a:t>
            </a:r>
            <a:r>
              <a:rPr lang="en-US" sz="2000" b="1" dirty="0" smtClean="0">
                <a:solidFill>
                  <a:srgbClr val="810001"/>
                </a:solidFill>
                <a:latin typeface="Bookman Old Style" charset="0"/>
                <a:ea typeface="Bookman Old Style" charset="0"/>
                <a:cs typeface="Bookman Old Style" charset="0"/>
              </a:rPr>
              <a:t>Opiate Use Disorder</a:t>
            </a:r>
          </a:p>
          <a:p>
            <a:pPr>
              <a:spcAft>
                <a:spcPts val="600"/>
              </a:spcAft>
            </a:pPr>
            <a:r>
              <a:rPr lang="en-US" sz="2000" b="1" dirty="0" smtClean="0">
                <a:solidFill>
                  <a:srgbClr val="810001"/>
                </a:solidFill>
                <a:latin typeface="Bookman Old Style" charset="0"/>
                <a:ea typeface="Bookman Old Style" charset="0"/>
                <a:cs typeface="Bookman Old Style" charset="0"/>
              </a:rPr>
              <a:t>Serve as an educational tool and clinical practice recommendations</a:t>
            </a:r>
          </a:p>
          <a:p>
            <a:pPr>
              <a:spcAft>
                <a:spcPts val="600"/>
              </a:spcAft>
            </a:pPr>
            <a:r>
              <a:rPr lang="en-US" sz="2000" b="1" dirty="0" smtClean="0">
                <a:solidFill>
                  <a:srgbClr val="810001"/>
                </a:solidFill>
                <a:latin typeface="Bookman Old Style" charset="0"/>
                <a:ea typeface="Bookman Old Style" charset="0"/>
                <a:cs typeface="Bookman Old Style" charset="0"/>
              </a:rPr>
              <a:t>Inform policy and program planning and development</a:t>
            </a:r>
          </a:p>
          <a:p>
            <a:pPr>
              <a:spcAft>
                <a:spcPts val="600"/>
              </a:spcAft>
            </a:pPr>
            <a:r>
              <a:rPr lang="en-US" sz="2000" b="1" dirty="0" smtClean="0">
                <a:solidFill>
                  <a:srgbClr val="810001"/>
                </a:solidFill>
                <a:latin typeface="Bookman Old Style" charset="0"/>
                <a:ea typeface="Bookman Old Style" charset="0"/>
                <a:cs typeface="Bookman Old Style" charset="0"/>
              </a:rPr>
              <a:t>Promote </a:t>
            </a:r>
            <a:r>
              <a:rPr lang="en-US" sz="2000" b="1" dirty="0">
                <a:solidFill>
                  <a:srgbClr val="810001"/>
                </a:solidFill>
                <a:latin typeface="Bookman Old Style" charset="0"/>
                <a:ea typeface="Bookman Old Style" charset="0"/>
                <a:cs typeface="Bookman Old Style" charset="0"/>
              </a:rPr>
              <a:t>standardization and consistency in medical care across </a:t>
            </a:r>
            <a:r>
              <a:rPr lang="en-US" sz="2000" b="1" dirty="0" smtClean="0">
                <a:solidFill>
                  <a:srgbClr val="810001"/>
                </a:solidFill>
                <a:latin typeface="Bookman Old Style" charset="0"/>
                <a:ea typeface="Bookman Old Style" charset="0"/>
                <a:cs typeface="Bookman Old Style" charset="0"/>
              </a:rPr>
              <a:t>Canada</a:t>
            </a:r>
          </a:p>
        </p:txBody>
      </p:sp>
      <p:sp>
        <p:nvSpPr>
          <p:cNvPr id="2" name="TextBox 1"/>
          <p:cNvSpPr txBox="1"/>
          <p:nvPr/>
        </p:nvSpPr>
        <p:spPr>
          <a:xfrm>
            <a:off x="3742582" y="3534184"/>
            <a:ext cx="184666" cy="369332"/>
          </a:xfrm>
          <a:prstGeom prst="rect">
            <a:avLst/>
          </a:prstGeom>
          <a:noFill/>
        </p:spPr>
        <p:txBody>
          <a:bodyPr wrap="none" rtlCol="0">
            <a:spAutoFit/>
          </a:bodyPr>
          <a:lstStyle/>
          <a:p>
            <a:endParaRPr lang="en-US" dirty="0"/>
          </a:p>
        </p:txBody>
      </p:sp>
      <p:sp>
        <p:nvSpPr>
          <p:cNvPr id="8" name="TextBox 7"/>
          <p:cNvSpPr txBox="1"/>
          <p:nvPr/>
        </p:nvSpPr>
        <p:spPr>
          <a:xfrm>
            <a:off x="333635" y="5143880"/>
            <a:ext cx="4388929" cy="923330"/>
          </a:xfrm>
          <a:prstGeom prst="rect">
            <a:avLst/>
          </a:prstGeom>
          <a:noFill/>
        </p:spPr>
        <p:txBody>
          <a:bodyPr wrap="square" rtlCol="0">
            <a:spAutoFit/>
          </a:bodyPr>
          <a:lstStyle/>
          <a:p>
            <a:pPr>
              <a:spcAft>
                <a:spcPts val="600"/>
              </a:spcAft>
            </a:pPr>
            <a:r>
              <a:rPr lang="en-US" dirty="0" smtClean="0">
                <a:solidFill>
                  <a:schemeClr val="accent1"/>
                </a:solidFill>
                <a:latin typeface="Bookman Old Style" charset="0"/>
                <a:ea typeface="Bookman Old Style" charset="0"/>
                <a:cs typeface="Bookman Old Style" charset="0"/>
              </a:rPr>
              <a:t>NOTE: The scope is limited to OUD oral treatments in the general adult and youth population. </a:t>
            </a:r>
            <a:endParaRPr lang="en-US" dirty="0">
              <a:latin typeface="Bookman Old Style" charset="0"/>
              <a:ea typeface="Bookman Old Style" charset="0"/>
              <a:cs typeface="Bookman Old Style" charset="0"/>
            </a:endParaRPr>
          </a:p>
        </p:txBody>
      </p:sp>
      <p:sp>
        <p:nvSpPr>
          <p:cNvPr id="5" name="TextBox 4"/>
          <p:cNvSpPr txBox="1"/>
          <p:nvPr/>
        </p:nvSpPr>
        <p:spPr>
          <a:xfrm>
            <a:off x="2141839" y="1322173"/>
            <a:ext cx="184731" cy="369332"/>
          </a:xfrm>
          <a:prstGeom prst="rect">
            <a:avLst/>
          </a:prstGeom>
          <a:noFill/>
        </p:spPr>
        <p:txBody>
          <a:bodyPr wrap="none" rtlCol="0">
            <a:spAutoFit/>
          </a:bodyPr>
          <a:lstStyle/>
          <a:p>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119" y="6444227"/>
            <a:ext cx="2974109" cy="2947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9650" y="3325129"/>
            <a:ext cx="5272350" cy="344664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99" y="1160724"/>
            <a:ext cx="1951139" cy="1300759"/>
          </a:xfrm>
          <a:prstGeom prst="rect">
            <a:avLst/>
          </a:prstGeom>
        </p:spPr>
      </p:pic>
    </p:spTree>
    <p:extLst>
      <p:ext uri="{BB962C8B-B14F-4D97-AF65-F5344CB8AC3E}">
        <p14:creationId xmlns:p14="http://schemas.microsoft.com/office/powerpoint/2010/main" val="138811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20874" y="1386746"/>
            <a:ext cx="4455240" cy="1143000"/>
          </a:xfrm>
        </p:spPr>
        <p:txBody>
          <a:bodyPr>
            <a:normAutofit fontScale="90000"/>
          </a:bodyPr>
          <a:lstStyle/>
          <a:p>
            <a:pPr>
              <a:defRPr/>
            </a:pPr>
            <a:r>
              <a:rPr lang="fr-CA" dirty="0" smtClean="0">
                <a:latin typeface="Bookman Old Style" charset="0"/>
                <a:ea typeface="Bookman Old Style" charset="0"/>
                <a:cs typeface="Bookman Old Style" charset="0"/>
              </a:rPr>
              <a:t>CRISM National </a:t>
            </a:r>
            <a:br>
              <a:rPr lang="fr-CA" dirty="0" smtClean="0">
                <a:latin typeface="Bookman Old Style" charset="0"/>
                <a:ea typeface="Bookman Old Style" charset="0"/>
                <a:cs typeface="Bookman Old Style" charset="0"/>
              </a:rPr>
            </a:br>
            <a:r>
              <a:rPr lang="fr-CA" dirty="0" smtClean="0">
                <a:latin typeface="Bookman Old Style" charset="0"/>
                <a:ea typeface="Bookman Old Style" charset="0"/>
                <a:cs typeface="Bookman Old Style" charset="0"/>
              </a:rPr>
              <a:t>OUD Guidelines </a:t>
            </a:r>
            <a:br>
              <a:rPr lang="fr-CA" dirty="0" smtClean="0">
                <a:latin typeface="Bookman Old Style" charset="0"/>
                <a:ea typeface="Bookman Old Style" charset="0"/>
                <a:cs typeface="Bookman Old Style" charset="0"/>
              </a:rPr>
            </a:br>
            <a:endParaRPr lang="fr-CA" dirty="0">
              <a:solidFill>
                <a:srgbClr val="FF0000"/>
              </a:solidFill>
              <a:latin typeface="Bookman Old Style" charset="0"/>
              <a:ea typeface="Bookman Old Style" charset="0"/>
              <a:cs typeface="Bookman Old Style" charset="0"/>
            </a:endParaRPr>
          </a:p>
        </p:txBody>
      </p:sp>
      <p:pic>
        <p:nvPicPr>
          <p:cNvPr id="11267" name="Picture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350477" y="1"/>
            <a:ext cx="5436972" cy="685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9492" y="6451427"/>
            <a:ext cx="2974109" cy="294760"/>
          </a:xfrm>
          <a:prstGeom prst="rect">
            <a:avLst/>
          </a:prstGeom>
        </p:spPr>
      </p:pic>
    </p:spTree>
    <p:extLst>
      <p:ext uri="{BB962C8B-B14F-4D97-AF65-F5344CB8AC3E}">
        <p14:creationId xmlns:p14="http://schemas.microsoft.com/office/powerpoint/2010/main" val="131685153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84748" y="1461341"/>
            <a:ext cx="8229600" cy="4369300"/>
          </a:xfrm>
        </p:spPr>
        <p:txBody>
          <a:bodyPr>
            <a:normAutofit/>
          </a:bodyPr>
          <a:lstStyle/>
          <a:p>
            <a:pPr marL="34299" indent="0">
              <a:buNone/>
            </a:pPr>
            <a:r>
              <a:rPr lang="en-US" sz="2400" dirty="0">
                <a:solidFill>
                  <a:schemeClr val="accent1"/>
                </a:solidFill>
                <a:latin typeface="Bookman Old Style" charset="0"/>
                <a:ea typeface="Bookman Old Style" charset="0"/>
                <a:cs typeface="Bookman Old Style" charset="0"/>
              </a:rPr>
              <a:t>Structured Literature Review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492" y="6451427"/>
            <a:ext cx="2974109" cy="294760"/>
          </a:xfrm>
          <a:prstGeom prst="rect">
            <a:avLst/>
          </a:prstGeom>
        </p:spPr>
      </p:pic>
      <p:sp>
        <p:nvSpPr>
          <p:cNvPr id="2" name="Rectangle 1"/>
          <p:cNvSpPr/>
          <p:nvPr/>
        </p:nvSpPr>
        <p:spPr>
          <a:xfrm>
            <a:off x="683121" y="2545690"/>
            <a:ext cx="7563040" cy="2200602"/>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dirty="0">
                <a:latin typeface="Bookman Old Style" charset="0"/>
                <a:ea typeface="Bookman Old Style" charset="0"/>
                <a:cs typeface="Bookman Old Style" charset="0"/>
              </a:rPr>
              <a:t>Medically-assisted withdrawal management </a:t>
            </a:r>
            <a:r>
              <a:rPr lang="en-US" sz="1600" dirty="0" smtClean="0">
                <a:latin typeface="Bookman Old Style" charset="0"/>
                <a:ea typeface="Bookman Old Style" charset="0"/>
                <a:cs typeface="Bookman Old Style" charset="0"/>
              </a:rPr>
              <a:t>(detoxification</a:t>
            </a:r>
            <a:r>
              <a:rPr lang="en-US" sz="1600" dirty="0">
                <a:latin typeface="Bookman Old Style" charset="0"/>
                <a:ea typeface="Bookman Old Style" charset="0"/>
                <a:cs typeface="Bookman Old Style" charset="0"/>
              </a:rPr>
              <a:t>) </a:t>
            </a:r>
            <a:endParaRPr lang="en-US" sz="1600" dirty="0" smtClean="0">
              <a:latin typeface="Bookman Old Style" charset="0"/>
              <a:ea typeface="Bookman Old Style" charset="0"/>
              <a:cs typeface="Bookman Old Style" charset="0"/>
            </a:endParaRPr>
          </a:p>
          <a:p>
            <a:pPr marL="285750" indent="-285750">
              <a:spcAft>
                <a:spcPts val="600"/>
              </a:spcAft>
              <a:buFont typeface="Arial" panose="020B0604020202020204" pitchFamily="34" charset="0"/>
              <a:buChar char="•"/>
            </a:pPr>
            <a:r>
              <a:rPr lang="en-US" sz="1600" dirty="0" smtClean="0">
                <a:latin typeface="Bookman Old Style" charset="0"/>
                <a:ea typeface="Bookman Old Style" charset="0"/>
                <a:cs typeface="Bookman Old Style" charset="0"/>
              </a:rPr>
              <a:t>Residential treatment</a:t>
            </a:r>
            <a:endParaRPr lang="en-US" sz="1600" dirty="0">
              <a:latin typeface="Bookman Old Style" charset="0"/>
              <a:ea typeface="Bookman Old Style" charset="0"/>
              <a:cs typeface="Bookman Old Style" charset="0"/>
            </a:endParaRPr>
          </a:p>
          <a:p>
            <a:pPr marL="285750" indent="-285750">
              <a:spcAft>
                <a:spcPts val="600"/>
              </a:spcAft>
              <a:buFont typeface="Arial" panose="020B0604020202020204" pitchFamily="34" charset="0"/>
              <a:buChar char="•"/>
            </a:pPr>
            <a:r>
              <a:rPr lang="en-US" sz="1600" dirty="0">
                <a:latin typeface="Bookman Old Style" charset="0"/>
                <a:ea typeface="Bookman Old Style" charset="0"/>
                <a:cs typeface="Bookman Old Style" charset="0"/>
              </a:rPr>
              <a:t>Long-term opioid agonist therapy </a:t>
            </a:r>
            <a:endParaRPr lang="en-US" sz="1600" dirty="0" smtClean="0">
              <a:latin typeface="Bookman Old Style" charset="0"/>
              <a:ea typeface="Bookman Old Style" charset="0"/>
              <a:cs typeface="Bookman Old Style" charset="0"/>
            </a:endParaRPr>
          </a:p>
          <a:p>
            <a:pPr marL="285750" indent="-285750">
              <a:spcAft>
                <a:spcPts val="600"/>
              </a:spcAft>
              <a:buFont typeface="Arial" panose="020B0604020202020204" pitchFamily="34" charset="0"/>
              <a:buChar char="•"/>
            </a:pPr>
            <a:r>
              <a:rPr lang="en-US" sz="1600" dirty="0" smtClean="0">
                <a:latin typeface="Bookman Old Style" charset="0"/>
                <a:ea typeface="Bookman Old Style" charset="0"/>
                <a:cs typeface="Bookman Old Style" charset="0"/>
              </a:rPr>
              <a:t>Opioid </a:t>
            </a:r>
            <a:r>
              <a:rPr lang="en-US" sz="1600" dirty="0">
                <a:latin typeface="Bookman Old Style" charset="0"/>
                <a:ea typeface="Bookman Old Style" charset="0"/>
                <a:cs typeface="Bookman Old Style" charset="0"/>
              </a:rPr>
              <a:t>antagonist medications </a:t>
            </a:r>
            <a:endParaRPr lang="en-US" sz="1600" dirty="0" smtClean="0">
              <a:latin typeface="Bookman Old Style" charset="0"/>
              <a:ea typeface="Bookman Old Style" charset="0"/>
              <a:cs typeface="Bookman Old Style" charset="0"/>
            </a:endParaRPr>
          </a:p>
          <a:p>
            <a:pPr marL="285750" indent="-285750">
              <a:spcAft>
                <a:spcPts val="600"/>
              </a:spcAft>
              <a:buFont typeface="Arial" panose="020B0604020202020204" pitchFamily="34" charset="0"/>
              <a:buChar char="•"/>
            </a:pPr>
            <a:r>
              <a:rPr lang="en-US" sz="1600" dirty="0" smtClean="0">
                <a:latin typeface="Bookman Old Style" charset="0"/>
                <a:ea typeface="Bookman Old Style" charset="0"/>
                <a:cs typeface="Bookman Old Style" charset="0"/>
              </a:rPr>
              <a:t>Psychosocial </a:t>
            </a:r>
            <a:r>
              <a:rPr lang="en-US" sz="1600" dirty="0">
                <a:latin typeface="Bookman Old Style" charset="0"/>
                <a:ea typeface="Bookman Old Style" charset="0"/>
                <a:cs typeface="Bookman Old Style" charset="0"/>
              </a:rPr>
              <a:t>treatment interventions and supports </a:t>
            </a:r>
            <a:r>
              <a:rPr lang="en-US" sz="1600" dirty="0" smtClean="0">
                <a:latin typeface="Bookman Old Style" charset="0"/>
                <a:ea typeface="Bookman Old Style" charset="0"/>
                <a:cs typeface="Bookman Old Style" charset="0"/>
              </a:rPr>
              <a:t>including </a:t>
            </a:r>
            <a:r>
              <a:rPr lang="en-US" sz="1600" dirty="0">
                <a:latin typeface="Bookman Old Style" charset="0"/>
                <a:ea typeface="Bookman Old Style" charset="0"/>
                <a:cs typeface="Bookman Old Style" charset="0"/>
              </a:rPr>
              <a:t>peer-based mutual support </a:t>
            </a:r>
            <a:r>
              <a:rPr lang="en-US" sz="1600" dirty="0" smtClean="0">
                <a:latin typeface="Bookman Old Style" charset="0"/>
                <a:ea typeface="Bookman Old Style" charset="0"/>
                <a:cs typeface="Bookman Old Style" charset="0"/>
              </a:rPr>
              <a:t>groups </a:t>
            </a:r>
            <a:endParaRPr lang="en-US" sz="1600" dirty="0">
              <a:latin typeface="Bookman Old Style" charset="0"/>
              <a:ea typeface="Bookman Old Style" charset="0"/>
              <a:cs typeface="Bookman Old Style" charset="0"/>
            </a:endParaRPr>
          </a:p>
          <a:p>
            <a:pPr marL="285750" indent="-285750">
              <a:spcAft>
                <a:spcPts val="600"/>
              </a:spcAft>
              <a:buFont typeface="Arial" panose="020B0604020202020204" pitchFamily="34" charset="0"/>
              <a:buChar char="•"/>
            </a:pPr>
            <a:r>
              <a:rPr lang="en-US" sz="1600" dirty="0">
                <a:latin typeface="Bookman Old Style" charset="0"/>
                <a:ea typeface="Bookman Old Style" charset="0"/>
                <a:cs typeface="Bookman Old Style" charset="0"/>
              </a:rPr>
              <a:t>Harm reduction programs and </a:t>
            </a:r>
            <a:r>
              <a:rPr lang="en-US" sz="1600" dirty="0" smtClean="0">
                <a:latin typeface="Bookman Old Style" charset="0"/>
                <a:ea typeface="Bookman Old Style" charset="0"/>
                <a:cs typeface="Bookman Old Style" charset="0"/>
              </a:rPr>
              <a:t>services </a:t>
            </a:r>
            <a:endParaRPr lang="en-US" sz="1600" dirty="0">
              <a:latin typeface="Bookman Old Style" charset="0"/>
              <a:ea typeface="Bookman Old Style" charset="0"/>
              <a:cs typeface="Bookman Old Style" charset="0"/>
            </a:endParaRPr>
          </a:p>
        </p:txBody>
      </p:sp>
      <p:pic>
        <p:nvPicPr>
          <p:cNvPr id="7" name="Picture 6" descr="NCIB.png"/>
          <p:cNvPicPr>
            <a:picLocks noChangeAspect="1"/>
          </p:cNvPicPr>
          <p:nvPr/>
        </p:nvPicPr>
        <p:blipFill rotWithShape="1">
          <a:blip r:embed="rId4">
            <a:extLst>
              <a:ext uri="{28A0092B-C50C-407E-A947-70E740481C1C}">
                <a14:useLocalDpi xmlns:a14="http://schemas.microsoft.com/office/drawing/2010/main" val="0"/>
              </a:ext>
            </a:extLst>
          </a:blip>
          <a:srcRect l="33102"/>
          <a:stretch/>
        </p:blipFill>
        <p:spPr>
          <a:xfrm>
            <a:off x="8974110" y="1227706"/>
            <a:ext cx="3150919" cy="1139182"/>
          </a:xfrm>
          <a:prstGeom prst="rect">
            <a:avLst/>
          </a:prstGeom>
        </p:spPr>
      </p:pic>
      <p:pic>
        <p:nvPicPr>
          <p:cNvPr id="10" name="Picture 9" descr="CADTH_ACMTS_Bi_RGB_taglin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4968" y="4345255"/>
            <a:ext cx="2532972" cy="1023634"/>
          </a:xfrm>
          <a:prstGeom prst="rect">
            <a:avLst/>
          </a:prstGeom>
        </p:spPr>
      </p:pic>
      <p:pic>
        <p:nvPicPr>
          <p:cNvPr id="11" name="Picture 10" descr="Screen Shot 2017-02-17 at 3.59.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4764" y="5723723"/>
            <a:ext cx="2920265" cy="1086049"/>
          </a:xfrm>
          <a:prstGeom prst="rect">
            <a:avLst/>
          </a:prstGeom>
        </p:spPr>
      </p:pic>
      <p:pic>
        <p:nvPicPr>
          <p:cNvPr id="12" name="Picture 11" descr="WOS.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5140" y="2554227"/>
            <a:ext cx="2680212" cy="1387967"/>
          </a:xfrm>
          <a:prstGeom prst="rect">
            <a:avLst/>
          </a:prstGeom>
        </p:spPr>
      </p:pic>
      <p:sp>
        <p:nvSpPr>
          <p:cNvPr id="14" name="Rectangle 13"/>
          <p:cNvSpPr/>
          <p:nvPr/>
        </p:nvSpPr>
        <p:spPr>
          <a:xfrm>
            <a:off x="1537454" y="18604"/>
            <a:ext cx="9144000" cy="1036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453495" y="291534"/>
            <a:ext cx="7225706" cy="584776"/>
          </a:xfrm>
          <a:prstGeom prst="rect">
            <a:avLst/>
          </a:prstGeom>
          <a:noFill/>
        </p:spPr>
        <p:txBody>
          <a:bodyPr wrap="square" rtlCol="0">
            <a:spAutoFit/>
          </a:bodyPr>
          <a:lstStyle/>
          <a:p>
            <a:pPr algn="ctr"/>
            <a:r>
              <a:rPr lang="en-US" sz="3200" b="1" dirty="0">
                <a:latin typeface="Bookman Old Style" charset="0"/>
                <a:ea typeface="Bookman Old Style" charset="0"/>
                <a:cs typeface="Bookman Old Style" charset="0"/>
              </a:rPr>
              <a:t>Methods</a:t>
            </a:r>
          </a:p>
        </p:txBody>
      </p:sp>
      <p:sp>
        <p:nvSpPr>
          <p:cNvPr id="6" name="Rectangle 5"/>
          <p:cNvSpPr/>
          <p:nvPr/>
        </p:nvSpPr>
        <p:spPr>
          <a:xfrm>
            <a:off x="584128" y="5431406"/>
            <a:ext cx="8028531" cy="646331"/>
          </a:xfrm>
          <a:prstGeom prst="rect">
            <a:avLst/>
          </a:prstGeom>
        </p:spPr>
        <p:txBody>
          <a:bodyPr wrap="square">
            <a:spAutoFit/>
          </a:bodyPr>
          <a:lstStyle/>
          <a:p>
            <a:pPr>
              <a:defRPr/>
            </a:pPr>
            <a:r>
              <a:rPr lang="en-US" dirty="0">
                <a:latin typeface="Bookman Old Style" charset="0"/>
                <a:ea typeface="Bookman Old Style" charset="0"/>
                <a:cs typeface="Bookman Old Style" charset="0"/>
              </a:rPr>
              <a:t>International standards for transparent, high-quality, rigorous clinical guidelines</a:t>
            </a:r>
          </a:p>
        </p:txBody>
      </p:sp>
    </p:spTree>
    <p:extLst>
      <p:ext uri="{BB962C8B-B14F-4D97-AF65-F5344CB8AC3E}">
        <p14:creationId xmlns:p14="http://schemas.microsoft.com/office/powerpoint/2010/main" val="76959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cgrad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4328" y="111151"/>
            <a:ext cx="2305475" cy="1152738"/>
          </a:xfrm>
          <a:prstGeom prst="rect">
            <a:avLst/>
          </a:prstGeom>
        </p:spPr>
      </p:pic>
      <p:pic>
        <p:nvPicPr>
          <p:cNvPr id="6" name="Picture 5" descr="Screen Shot 2017-10-05 at 2.56.2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178" y="1442451"/>
            <a:ext cx="9947190" cy="4908922"/>
          </a:xfrm>
          <a:prstGeom prst="rect">
            <a:avLst/>
          </a:prstGeom>
        </p:spPr>
      </p:pic>
      <p:sp>
        <p:nvSpPr>
          <p:cNvPr id="4" name="Right Brace 3"/>
          <p:cNvSpPr/>
          <p:nvPr/>
        </p:nvSpPr>
        <p:spPr>
          <a:xfrm>
            <a:off x="3919046" y="1442450"/>
            <a:ext cx="203200" cy="473586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C00000"/>
              </a:solidFill>
            </a:endParaRPr>
          </a:p>
        </p:txBody>
      </p:sp>
      <p:sp>
        <p:nvSpPr>
          <p:cNvPr id="8" name="Right Brace 7"/>
          <p:cNvSpPr/>
          <p:nvPr/>
        </p:nvSpPr>
        <p:spPr>
          <a:xfrm>
            <a:off x="7939110" y="1442450"/>
            <a:ext cx="203200" cy="473586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492" y="6451427"/>
            <a:ext cx="2974109" cy="294760"/>
          </a:xfrm>
          <a:prstGeom prst="rect">
            <a:avLst/>
          </a:prstGeom>
        </p:spPr>
      </p:pic>
    </p:spTree>
    <p:extLst>
      <p:ext uri="{BB962C8B-B14F-4D97-AF65-F5344CB8AC3E}">
        <p14:creationId xmlns:p14="http://schemas.microsoft.com/office/powerpoint/2010/main" val="1524706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0" y="3488793"/>
            <a:ext cx="5090984" cy="3649223"/>
          </a:xfrm>
          <a:prstGeom prst="rect">
            <a:avLst/>
          </a:prstGeom>
        </p:spPr>
      </p:pic>
      <p:sp>
        <p:nvSpPr>
          <p:cNvPr id="5" name="Rectangle 4"/>
          <p:cNvSpPr/>
          <p:nvPr/>
        </p:nvSpPr>
        <p:spPr>
          <a:xfrm>
            <a:off x="1524000" y="4239"/>
            <a:ext cx="9144000" cy="1036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53495" y="291534"/>
            <a:ext cx="7225706" cy="584776"/>
          </a:xfrm>
          <a:prstGeom prst="rect">
            <a:avLst/>
          </a:prstGeom>
          <a:noFill/>
        </p:spPr>
        <p:txBody>
          <a:bodyPr wrap="square" rtlCol="0">
            <a:spAutoFit/>
          </a:bodyPr>
          <a:lstStyle/>
          <a:p>
            <a:pPr algn="ctr"/>
            <a:r>
              <a:rPr lang="en-US" sz="3200" b="1" dirty="0">
                <a:latin typeface="Bookman Old Style" charset="0"/>
                <a:ea typeface="Bookman Old Style" charset="0"/>
                <a:cs typeface="Bookman Old Style" charset="0"/>
              </a:rPr>
              <a:t>Consultation and Review Process</a:t>
            </a:r>
          </a:p>
        </p:txBody>
      </p:sp>
      <p:sp>
        <p:nvSpPr>
          <p:cNvPr id="35" name="Rounded Rectangle 34"/>
          <p:cNvSpPr/>
          <p:nvPr/>
        </p:nvSpPr>
        <p:spPr>
          <a:xfrm>
            <a:off x="484912" y="1489490"/>
            <a:ext cx="1968583" cy="1095832"/>
          </a:xfrm>
          <a:prstGeom prst="roundRect">
            <a:avLst/>
          </a:prstGeom>
          <a:noFill/>
          <a:ln w="38100" cmpd="sng">
            <a:solidFill>
              <a:srgbClr val="0077B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Regional Committees Formed</a:t>
            </a:r>
          </a:p>
        </p:txBody>
      </p:sp>
      <p:sp>
        <p:nvSpPr>
          <p:cNvPr id="9" name="TextBox 8"/>
          <p:cNvSpPr txBox="1"/>
          <p:nvPr/>
        </p:nvSpPr>
        <p:spPr>
          <a:xfrm>
            <a:off x="678479" y="2943797"/>
            <a:ext cx="1691040" cy="646331"/>
          </a:xfrm>
          <a:prstGeom prst="rect">
            <a:avLst/>
          </a:prstGeom>
          <a:noFill/>
        </p:spPr>
        <p:txBody>
          <a:bodyPr wrap="none" rtlCol="0">
            <a:spAutoFit/>
          </a:bodyPr>
          <a:lstStyle/>
          <a:p>
            <a:r>
              <a:rPr lang="en-US" dirty="0" smtClean="0"/>
              <a:t>October 2016 </a:t>
            </a:r>
            <a:r>
              <a:rPr lang="mr-IN" dirty="0" smtClean="0"/>
              <a:t>–</a:t>
            </a:r>
            <a:r>
              <a:rPr lang="en-US" dirty="0" smtClean="0"/>
              <a:t> </a:t>
            </a:r>
          </a:p>
          <a:p>
            <a:r>
              <a:rPr lang="en-US" dirty="0" smtClean="0"/>
              <a:t>February 2017</a:t>
            </a:r>
            <a:endParaRPr lang="en-US" dirty="0"/>
          </a:p>
        </p:txBody>
      </p:sp>
      <p:sp>
        <p:nvSpPr>
          <p:cNvPr id="36" name="Rounded Rectangle 35"/>
          <p:cNvSpPr/>
          <p:nvPr/>
        </p:nvSpPr>
        <p:spPr>
          <a:xfrm>
            <a:off x="3328373" y="1484672"/>
            <a:ext cx="1968583" cy="1095832"/>
          </a:xfrm>
          <a:prstGeom prst="roundRect">
            <a:avLst/>
          </a:prstGeom>
          <a:noFill/>
          <a:ln w="38100" cmpd="sng">
            <a:solidFill>
              <a:srgbClr val="0077B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2 Rounds of Review</a:t>
            </a:r>
          </a:p>
        </p:txBody>
      </p:sp>
      <p:sp>
        <p:nvSpPr>
          <p:cNvPr id="37" name="Rounded Rectangle 36"/>
          <p:cNvSpPr/>
          <p:nvPr/>
        </p:nvSpPr>
        <p:spPr>
          <a:xfrm>
            <a:off x="6485968" y="1480903"/>
            <a:ext cx="1968583" cy="1095832"/>
          </a:xfrm>
          <a:prstGeom prst="roundRect">
            <a:avLst/>
          </a:prstGeom>
          <a:noFill/>
          <a:ln w="38100" cmpd="sng">
            <a:solidFill>
              <a:srgbClr val="0077B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External Review</a:t>
            </a:r>
          </a:p>
        </p:txBody>
      </p:sp>
      <p:sp>
        <p:nvSpPr>
          <p:cNvPr id="38" name="Rounded Rectangle 37"/>
          <p:cNvSpPr/>
          <p:nvPr/>
        </p:nvSpPr>
        <p:spPr>
          <a:xfrm>
            <a:off x="9643563" y="1489490"/>
            <a:ext cx="1968583" cy="1095832"/>
          </a:xfrm>
          <a:prstGeom prst="roundRect">
            <a:avLst/>
          </a:prstGeom>
          <a:noFill/>
          <a:ln w="38100" cmpd="sng">
            <a:solidFill>
              <a:srgbClr val="0077B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Final Review and Approval</a:t>
            </a:r>
          </a:p>
        </p:txBody>
      </p:sp>
      <p:sp>
        <p:nvSpPr>
          <p:cNvPr id="39" name="TextBox 38"/>
          <p:cNvSpPr txBox="1"/>
          <p:nvPr/>
        </p:nvSpPr>
        <p:spPr>
          <a:xfrm>
            <a:off x="3328373" y="2992220"/>
            <a:ext cx="2252239" cy="369332"/>
          </a:xfrm>
          <a:prstGeom prst="rect">
            <a:avLst/>
          </a:prstGeom>
          <a:noFill/>
        </p:spPr>
        <p:txBody>
          <a:bodyPr wrap="none" rtlCol="0">
            <a:spAutoFit/>
          </a:bodyPr>
          <a:lstStyle/>
          <a:p>
            <a:r>
              <a:rPr lang="en-US" dirty="0"/>
              <a:t>February – June, 2017</a:t>
            </a:r>
          </a:p>
        </p:txBody>
      </p:sp>
      <p:sp>
        <p:nvSpPr>
          <p:cNvPr id="41" name="TextBox 40"/>
          <p:cNvSpPr txBox="1"/>
          <p:nvPr/>
        </p:nvSpPr>
        <p:spPr>
          <a:xfrm>
            <a:off x="9679201" y="2868734"/>
            <a:ext cx="2055896" cy="369332"/>
          </a:xfrm>
          <a:prstGeom prst="rect">
            <a:avLst/>
          </a:prstGeom>
          <a:noFill/>
        </p:spPr>
        <p:txBody>
          <a:bodyPr wrap="none" rtlCol="0">
            <a:spAutoFit/>
          </a:bodyPr>
          <a:lstStyle/>
          <a:p>
            <a:r>
              <a:rPr lang="en-US" dirty="0"/>
              <a:t>July - October, 2017</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410" y="6469448"/>
            <a:ext cx="2974109" cy="294760"/>
          </a:xfrm>
          <a:prstGeom prst="rect">
            <a:avLst/>
          </a:prstGeom>
        </p:spPr>
      </p:pic>
      <p:sp>
        <p:nvSpPr>
          <p:cNvPr id="2" name="TextBox 1"/>
          <p:cNvSpPr txBox="1"/>
          <p:nvPr/>
        </p:nvSpPr>
        <p:spPr>
          <a:xfrm>
            <a:off x="6594832" y="2904279"/>
            <a:ext cx="1775486" cy="369332"/>
          </a:xfrm>
          <a:prstGeom prst="rect">
            <a:avLst/>
          </a:prstGeom>
          <a:noFill/>
        </p:spPr>
        <p:txBody>
          <a:bodyPr wrap="none" rtlCol="0">
            <a:spAutoFit/>
          </a:bodyPr>
          <a:lstStyle/>
          <a:p>
            <a:r>
              <a:rPr lang="en-US" dirty="0" smtClean="0"/>
              <a:t>April </a:t>
            </a:r>
            <a:r>
              <a:rPr lang="mr-IN" dirty="0" smtClean="0"/>
              <a:t>–</a:t>
            </a:r>
            <a:r>
              <a:rPr lang="en-US" dirty="0" smtClean="0"/>
              <a:t> May 2017</a:t>
            </a:r>
            <a:endParaRPr lang="en-US" dirty="0"/>
          </a:p>
        </p:txBody>
      </p:sp>
      <p:sp>
        <p:nvSpPr>
          <p:cNvPr id="6" name="Right Arrow 5"/>
          <p:cNvSpPr/>
          <p:nvPr/>
        </p:nvSpPr>
        <p:spPr>
          <a:xfrm>
            <a:off x="753762" y="5313405"/>
            <a:ext cx="1061445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494958" y="4046989"/>
            <a:ext cx="2542684" cy="1077218"/>
          </a:xfrm>
          <a:prstGeom prst="rect">
            <a:avLst/>
          </a:prstGeom>
          <a:noFill/>
        </p:spPr>
        <p:txBody>
          <a:bodyPr wrap="none" rtlCol="0">
            <a:spAutoFit/>
          </a:bodyPr>
          <a:lstStyle/>
          <a:p>
            <a:r>
              <a:rPr lang="en-US" sz="2800" b="1" dirty="0" smtClean="0">
                <a:solidFill>
                  <a:srgbClr val="FF0000"/>
                </a:solidFill>
                <a:latin typeface="Bookman Old Style" charset="0"/>
                <a:ea typeface="Bookman Old Style" charset="0"/>
                <a:cs typeface="Bookman Old Style" charset="0"/>
              </a:rPr>
              <a:t>CCSA:</a:t>
            </a:r>
          </a:p>
          <a:p>
            <a:r>
              <a:rPr lang="en-US" b="1" dirty="0" smtClean="0">
                <a:latin typeface="Bookman Old Style" charset="0"/>
                <a:ea typeface="Bookman Old Style" charset="0"/>
                <a:cs typeface="Bookman Old Style" charset="0"/>
              </a:rPr>
              <a:t>Issues of Substance</a:t>
            </a:r>
          </a:p>
          <a:p>
            <a:r>
              <a:rPr lang="en-US" b="1" dirty="0" smtClean="0">
                <a:latin typeface="Bookman Old Style" charset="0"/>
                <a:ea typeface="Bookman Old Style" charset="0"/>
                <a:cs typeface="Bookman Old Style" charset="0"/>
              </a:rPr>
              <a:t>2017</a:t>
            </a:r>
            <a:endParaRPr lang="en-US" b="1" dirty="0">
              <a:latin typeface="Bookman Old Style" charset="0"/>
              <a:ea typeface="Bookman Old Style" charset="0"/>
              <a:cs typeface="Bookman Old Style" charset="0"/>
            </a:endParaRPr>
          </a:p>
        </p:txBody>
      </p:sp>
      <p:sp>
        <p:nvSpPr>
          <p:cNvPr id="10" name="5-Point Star 9"/>
          <p:cNvSpPr/>
          <p:nvPr/>
        </p:nvSpPr>
        <p:spPr>
          <a:xfrm>
            <a:off x="10268954" y="4880895"/>
            <a:ext cx="497346" cy="4866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423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69723" y="4332140"/>
            <a:ext cx="10707411" cy="20265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69724" y="1347352"/>
            <a:ext cx="6579538" cy="2977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29598" y="1459412"/>
            <a:ext cx="1242664" cy="1077218"/>
          </a:xfrm>
          <a:prstGeom prst="rect">
            <a:avLst/>
          </a:prstGeom>
          <a:solidFill>
            <a:srgbClr val="FF7718"/>
          </a:solidFill>
          <a:ln w="38100">
            <a:noFill/>
          </a:ln>
        </p:spPr>
        <p:txBody>
          <a:bodyPr wrap="square" rtlCol="0">
            <a:spAutoFit/>
          </a:bodyPr>
          <a:lstStyle/>
          <a:p>
            <a:r>
              <a:rPr lang="en-CA" sz="1600" dirty="0"/>
              <a:t>        Share guidelines with committees</a:t>
            </a:r>
          </a:p>
        </p:txBody>
      </p:sp>
      <p:pic>
        <p:nvPicPr>
          <p:cNvPr id="7" name="Picture 6" descr="email icon.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2589" y="1497415"/>
            <a:ext cx="289960" cy="190974"/>
          </a:xfrm>
          <a:prstGeom prst="rect">
            <a:avLst/>
          </a:prstGeom>
        </p:spPr>
      </p:pic>
      <p:sp>
        <p:nvSpPr>
          <p:cNvPr id="8" name="TextBox 7"/>
          <p:cNvSpPr txBox="1"/>
          <p:nvPr/>
        </p:nvSpPr>
        <p:spPr>
          <a:xfrm>
            <a:off x="4039775" y="1459412"/>
            <a:ext cx="1171601" cy="1077218"/>
          </a:xfrm>
          <a:prstGeom prst="rect">
            <a:avLst/>
          </a:prstGeom>
          <a:solidFill>
            <a:srgbClr val="FF7718"/>
          </a:solidFill>
          <a:ln w="38100">
            <a:noFill/>
          </a:ln>
        </p:spPr>
        <p:txBody>
          <a:bodyPr wrap="square" rtlCol="0">
            <a:spAutoFit/>
          </a:bodyPr>
          <a:lstStyle/>
          <a:p>
            <a:r>
              <a:rPr lang="en-CA" sz="1600" dirty="0"/>
              <a:t>3 weeks to review, submit feedback</a:t>
            </a:r>
          </a:p>
        </p:txBody>
      </p:sp>
      <p:sp>
        <p:nvSpPr>
          <p:cNvPr id="11" name="TextBox 10"/>
          <p:cNvSpPr txBox="1"/>
          <p:nvPr/>
        </p:nvSpPr>
        <p:spPr>
          <a:xfrm>
            <a:off x="6049623" y="1687158"/>
            <a:ext cx="1080850" cy="584776"/>
          </a:xfrm>
          <a:prstGeom prst="rect">
            <a:avLst/>
          </a:prstGeom>
          <a:solidFill>
            <a:srgbClr val="F0377A"/>
          </a:solidFill>
        </p:spPr>
        <p:txBody>
          <a:bodyPr wrap="square" rtlCol="0">
            <a:spAutoFit/>
          </a:bodyPr>
          <a:lstStyle/>
          <a:p>
            <a:pPr>
              <a:defRPr/>
            </a:pPr>
            <a:r>
              <a:rPr lang="en-CA" sz="1600" kern="0" dirty="0">
                <a:solidFill>
                  <a:sysClr val="windowText" lastClr="000000"/>
                </a:solidFill>
              </a:rPr>
              <a:t>Revisions</a:t>
            </a:r>
          </a:p>
          <a:p>
            <a:pPr>
              <a:defRPr/>
            </a:pPr>
            <a:endParaRPr lang="en-CA" sz="1600" kern="0" dirty="0">
              <a:solidFill>
                <a:sysClr val="windowText" lastClr="000000"/>
              </a:solidFill>
            </a:endParaRPr>
          </a:p>
        </p:txBody>
      </p:sp>
      <p:pic>
        <p:nvPicPr>
          <p:cNvPr id="12" name="Picture 11" descr="pencil icon.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6148" y="1944362"/>
            <a:ext cx="236401" cy="236401"/>
          </a:xfrm>
          <a:prstGeom prst="rect">
            <a:avLst/>
          </a:prstGeom>
        </p:spPr>
      </p:pic>
      <p:sp>
        <p:nvSpPr>
          <p:cNvPr id="13" name="TextBox 12"/>
          <p:cNvSpPr txBox="1"/>
          <p:nvPr/>
        </p:nvSpPr>
        <p:spPr>
          <a:xfrm>
            <a:off x="2129598" y="3004066"/>
            <a:ext cx="1242664" cy="1077218"/>
          </a:xfrm>
          <a:prstGeom prst="rect">
            <a:avLst/>
          </a:prstGeom>
          <a:solidFill>
            <a:srgbClr val="FF7718"/>
          </a:solidFill>
          <a:ln w="38100">
            <a:noFill/>
          </a:ln>
        </p:spPr>
        <p:txBody>
          <a:bodyPr wrap="square" rtlCol="0">
            <a:spAutoFit/>
          </a:bodyPr>
          <a:lstStyle/>
          <a:p>
            <a:r>
              <a:rPr lang="en-CA" sz="1600" dirty="0"/>
              <a:t>        Share guidelines with committees</a:t>
            </a:r>
          </a:p>
        </p:txBody>
      </p:sp>
      <p:pic>
        <p:nvPicPr>
          <p:cNvPr id="14" name="Picture 13" descr="email icon.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2589" y="3042069"/>
            <a:ext cx="289960" cy="190974"/>
          </a:xfrm>
          <a:prstGeom prst="rect">
            <a:avLst/>
          </a:prstGeom>
        </p:spPr>
      </p:pic>
      <p:sp>
        <p:nvSpPr>
          <p:cNvPr id="15" name="TextBox 14"/>
          <p:cNvSpPr txBox="1"/>
          <p:nvPr/>
        </p:nvSpPr>
        <p:spPr>
          <a:xfrm>
            <a:off x="4039775" y="3004066"/>
            <a:ext cx="1171601" cy="1077218"/>
          </a:xfrm>
          <a:prstGeom prst="rect">
            <a:avLst/>
          </a:prstGeom>
          <a:solidFill>
            <a:srgbClr val="FF7718"/>
          </a:solidFill>
          <a:ln w="38100">
            <a:noFill/>
          </a:ln>
        </p:spPr>
        <p:txBody>
          <a:bodyPr wrap="square" rtlCol="0">
            <a:spAutoFit/>
          </a:bodyPr>
          <a:lstStyle/>
          <a:p>
            <a:r>
              <a:rPr lang="en-CA" sz="1600" dirty="0"/>
              <a:t>2 weeks to review, submit feedback</a:t>
            </a:r>
          </a:p>
        </p:txBody>
      </p:sp>
      <p:sp>
        <p:nvSpPr>
          <p:cNvPr id="16" name="TextBox 15"/>
          <p:cNvSpPr txBox="1"/>
          <p:nvPr/>
        </p:nvSpPr>
        <p:spPr>
          <a:xfrm>
            <a:off x="6049623" y="3231812"/>
            <a:ext cx="1080850" cy="584776"/>
          </a:xfrm>
          <a:prstGeom prst="rect">
            <a:avLst/>
          </a:prstGeom>
          <a:solidFill>
            <a:srgbClr val="F0377A"/>
          </a:solidFill>
        </p:spPr>
        <p:txBody>
          <a:bodyPr wrap="square" rtlCol="0">
            <a:spAutoFit/>
          </a:bodyPr>
          <a:lstStyle/>
          <a:p>
            <a:pPr>
              <a:defRPr/>
            </a:pPr>
            <a:r>
              <a:rPr lang="en-CA" sz="1600" kern="0" dirty="0">
                <a:solidFill>
                  <a:sysClr val="windowText" lastClr="000000"/>
                </a:solidFill>
              </a:rPr>
              <a:t>Revisions</a:t>
            </a:r>
          </a:p>
          <a:p>
            <a:pPr>
              <a:defRPr/>
            </a:pPr>
            <a:endParaRPr lang="en-CA" sz="1600" kern="0" dirty="0">
              <a:solidFill>
                <a:sysClr val="windowText" lastClr="000000"/>
              </a:solidFill>
            </a:endParaRPr>
          </a:p>
        </p:txBody>
      </p:sp>
      <p:pic>
        <p:nvPicPr>
          <p:cNvPr id="17" name="Picture 16" descr="pencil icon.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6148" y="3489016"/>
            <a:ext cx="236401" cy="236401"/>
          </a:xfrm>
          <a:prstGeom prst="rect">
            <a:avLst/>
          </a:prstGeom>
        </p:spPr>
      </p:pic>
      <p:sp>
        <p:nvSpPr>
          <p:cNvPr id="18" name="TextBox 17"/>
          <p:cNvSpPr txBox="1"/>
          <p:nvPr/>
        </p:nvSpPr>
        <p:spPr>
          <a:xfrm>
            <a:off x="2129599" y="4671117"/>
            <a:ext cx="1171601" cy="1323439"/>
          </a:xfrm>
          <a:prstGeom prst="rect">
            <a:avLst/>
          </a:prstGeom>
          <a:solidFill>
            <a:srgbClr val="FF7718"/>
          </a:solidFill>
          <a:ln w="38100">
            <a:noFill/>
          </a:ln>
        </p:spPr>
        <p:txBody>
          <a:bodyPr wrap="square" rtlCol="0">
            <a:spAutoFit/>
          </a:bodyPr>
          <a:lstStyle/>
          <a:p>
            <a:r>
              <a:rPr lang="en-CA" sz="1600" dirty="0"/>
              <a:t>        Share guidelines with external reviewers</a:t>
            </a:r>
          </a:p>
        </p:txBody>
      </p:sp>
      <p:pic>
        <p:nvPicPr>
          <p:cNvPr id="19" name="Picture 18" descr="email icon.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2589" y="4709119"/>
            <a:ext cx="289960" cy="190974"/>
          </a:xfrm>
          <a:prstGeom prst="rect">
            <a:avLst/>
          </a:prstGeom>
        </p:spPr>
      </p:pic>
      <p:sp>
        <p:nvSpPr>
          <p:cNvPr id="20" name="TextBox 19"/>
          <p:cNvSpPr txBox="1"/>
          <p:nvPr/>
        </p:nvSpPr>
        <p:spPr>
          <a:xfrm>
            <a:off x="4039775" y="4671116"/>
            <a:ext cx="1171601" cy="1077218"/>
          </a:xfrm>
          <a:prstGeom prst="rect">
            <a:avLst/>
          </a:prstGeom>
          <a:solidFill>
            <a:srgbClr val="FF7718"/>
          </a:solidFill>
          <a:ln w="38100">
            <a:noFill/>
          </a:ln>
        </p:spPr>
        <p:txBody>
          <a:bodyPr wrap="square" rtlCol="0">
            <a:spAutoFit/>
          </a:bodyPr>
          <a:lstStyle/>
          <a:p>
            <a:r>
              <a:rPr lang="en-CA" sz="1600" dirty="0"/>
              <a:t>3 weeks to review, submit feedback</a:t>
            </a:r>
          </a:p>
        </p:txBody>
      </p:sp>
      <p:sp>
        <p:nvSpPr>
          <p:cNvPr id="21" name="TextBox 20"/>
          <p:cNvSpPr txBox="1"/>
          <p:nvPr/>
        </p:nvSpPr>
        <p:spPr>
          <a:xfrm>
            <a:off x="6049623" y="4898862"/>
            <a:ext cx="1080850" cy="584776"/>
          </a:xfrm>
          <a:prstGeom prst="rect">
            <a:avLst/>
          </a:prstGeom>
          <a:solidFill>
            <a:srgbClr val="F0377A"/>
          </a:solidFill>
        </p:spPr>
        <p:txBody>
          <a:bodyPr wrap="square" rtlCol="0">
            <a:spAutoFit/>
          </a:bodyPr>
          <a:lstStyle/>
          <a:p>
            <a:pPr>
              <a:defRPr/>
            </a:pPr>
            <a:r>
              <a:rPr lang="en-CA" sz="1600" kern="0" dirty="0">
                <a:solidFill>
                  <a:sysClr val="windowText" lastClr="000000"/>
                </a:solidFill>
              </a:rPr>
              <a:t>Revisions</a:t>
            </a:r>
          </a:p>
          <a:p>
            <a:pPr>
              <a:defRPr/>
            </a:pPr>
            <a:endParaRPr lang="en-CA" sz="1600" kern="0" dirty="0">
              <a:solidFill>
                <a:sysClr val="windowText" lastClr="000000"/>
              </a:solidFill>
            </a:endParaRPr>
          </a:p>
        </p:txBody>
      </p:sp>
      <p:pic>
        <p:nvPicPr>
          <p:cNvPr id="22" name="Picture 21" descr="pencil icon.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6148" y="5156066"/>
            <a:ext cx="236401" cy="236401"/>
          </a:xfrm>
          <a:prstGeom prst="rect">
            <a:avLst/>
          </a:prstGeom>
        </p:spPr>
      </p:pic>
      <p:cxnSp>
        <p:nvCxnSpPr>
          <p:cNvPr id="23" name="Straight Arrow Connector 22"/>
          <p:cNvCxnSpPr/>
          <p:nvPr/>
        </p:nvCxnSpPr>
        <p:spPr>
          <a:xfrm>
            <a:off x="9345445" y="5209725"/>
            <a:ext cx="667512"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968051" y="4489436"/>
            <a:ext cx="1316534" cy="1569660"/>
          </a:xfrm>
          <a:prstGeom prst="rect">
            <a:avLst/>
          </a:prstGeom>
          <a:solidFill>
            <a:srgbClr val="FFFF00"/>
          </a:solidFill>
        </p:spPr>
        <p:txBody>
          <a:bodyPr wrap="square" rtlCol="0">
            <a:spAutoFit/>
          </a:bodyPr>
          <a:lstStyle/>
          <a:p>
            <a:r>
              <a:rPr lang="en-CA" sz="1600" dirty="0"/>
              <a:t>Final approval from committees + external reviewers</a:t>
            </a:r>
          </a:p>
        </p:txBody>
      </p:sp>
      <p:sp>
        <p:nvSpPr>
          <p:cNvPr id="25" name="TextBox 24"/>
          <p:cNvSpPr txBox="1"/>
          <p:nvPr/>
        </p:nvSpPr>
        <p:spPr>
          <a:xfrm>
            <a:off x="10149608" y="4759580"/>
            <a:ext cx="980170" cy="830997"/>
          </a:xfrm>
          <a:prstGeom prst="rect">
            <a:avLst/>
          </a:prstGeom>
          <a:solidFill>
            <a:srgbClr val="7030A0"/>
          </a:solidFill>
          <a:ln w="38100">
            <a:noFill/>
          </a:ln>
        </p:spPr>
        <p:txBody>
          <a:bodyPr wrap="square" rtlCol="0">
            <a:spAutoFit/>
          </a:bodyPr>
          <a:lstStyle/>
          <a:p>
            <a:r>
              <a:rPr lang="en-CA" sz="1600" dirty="0"/>
              <a:t>Final approval NPIs</a:t>
            </a:r>
          </a:p>
        </p:txBody>
      </p:sp>
      <p:cxnSp>
        <p:nvCxnSpPr>
          <p:cNvPr id="26" name="Straight Arrow Connector 25"/>
          <p:cNvCxnSpPr/>
          <p:nvPr/>
        </p:nvCxnSpPr>
        <p:spPr>
          <a:xfrm>
            <a:off x="3372262" y="1944361"/>
            <a:ext cx="667512"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305606" y="1944361"/>
            <a:ext cx="667512"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372262" y="3519618"/>
            <a:ext cx="667512"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305606" y="3519618"/>
            <a:ext cx="667512"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372262" y="5190048"/>
            <a:ext cx="667512"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05606" y="5190048"/>
            <a:ext cx="667512"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215506" y="5175079"/>
            <a:ext cx="667512"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16200000">
            <a:off x="1400853" y="1818825"/>
            <a:ext cx="1088158" cy="369332"/>
          </a:xfrm>
          <a:prstGeom prst="rect">
            <a:avLst/>
          </a:prstGeom>
          <a:noFill/>
        </p:spPr>
        <p:txBody>
          <a:bodyPr wrap="none" rtlCol="0">
            <a:spAutoFit/>
          </a:bodyPr>
          <a:lstStyle/>
          <a:p>
            <a:r>
              <a:rPr lang="en-US" b="1" dirty="0"/>
              <a:t>ROUND 1</a:t>
            </a:r>
          </a:p>
        </p:txBody>
      </p:sp>
      <p:sp>
        <p:nvSpPr>
          <p:cNvPr id="33" name="TextBox 32"/>
          <p:cNvSpPr txBox="1"/>
          <p:nvPr/>
        </p:nvSpPr>
        <p:spPr>
          <a:xfrm rot="16200000">
            <a:off x="1425028" y="3352539"/>
            <a:ext cx="1088158" cy="369332"/>
          </a:xfrm>
          <a:prstGeom prst="rect">
            <a:avLst/>
          </a:prstGeom>
          <a:noFill/>
        </p:spPr>
        <p:txBody>
          <a:bodyPr wrap="none" rtlCol="0">
            <a:spAutoFit/>
          </a:bodyPr>
          <a:lstStyle/>
          <a:p>
            <a:r>
              <a:rPr lang="en-US" b="1" dirty="0"/>
              <a:t>ROUND 2</a:t>
            </a:r>
          </a:p>
        </p:txBody>
      </p:sp>
      <p:sp>
        <p:nvSpPr>
          <p:cNvPr id="34" name="TextBox 33"/>
          <p:cNvSpPr txBox="1"/>
          <p:nvPr/>
        </p:nvSpPr>
        <p:spPr>
          <a:xfrm rot="16200000">
            <a:off x="1383720" y="5142029"/>
            <a:ext cx="1170776" cy="369332"/>
          </a:xfrm>
          <a:prstGeom prst="rect">
            <a:avLst/>
          </a:prstGeom>
          <a:noFill/>
        </p:spPr>
        <p:txBody>
          <a:bodyPr wrap="none" rtlCol="0">
            <a:spAutoFit/>
          </a:bodyPr>
          <a:lstStyle/>
          <a:p>
            <a:r>
              <a:rPr lang="en-US" b="1" dirty="0"/>
              <a:t>EXTERNAL</a:t>
            </a: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492" y="6451427"/>
            <a:ext cx="2974109" cy="294760"/>
          </a:xfrm>
          <a:prstGeom prst="rect">
            <a:avLst/>
          </a:prstGeom>
        </p:spPr>
      </p:pic>
      <p:sp>
        <p:nvSpPr>
          <p:cNvPr id="37" name="TextBox 36"/>
          <p:cNvSpPr txBox="1"/>
          <p:nvPr/>
        </p:nvSpPr>
        <p:spPr>
          <a:xfrm rot="16200000">
            <a:off x="662879" y="2669028"/>
            <a:ext cx="1380058" cy="369332"/>
          </a:xfrm>
          <a:prstGeom prst="rect">
            <a:avLst/>
          </a:prstGeom>
          <a:noFill/>
        </p:spPr>
        <p:txBody>
          <a:bodyPr wrap="none" rtlCol="0">
            <a:spAutoFit/>
          </a:bodyPr>
          <a:lstStyle/>
          <a:p>
            <a:r>
              <a:rPr lang="en-US" b="1" dirty="0" smtClean="0"/>
              <a:t>COMMITTEE</a:t>
            </a:r>
            <a:endParaRPr lang="en-US" b="1"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3018" y="634320"/>
            <a:ext cx="4304505" cy="3275228"/>
          </a:xfrm>
          <a:prstGeom prst="rect">
            <a:avLst/>
          </a:prstGeom>
        </p:spPr>
      </p:pic>
      <p:sp>
        <p:nvSpPr>
          <p:cNvPr id="38" name="Rectangle 37"/>
          <p:cNvSpPr/>
          <p:nvPr/>
        </p:nvSpPr>
        <p:spPr>
          <a:xfrm>
            <a:off x="1495693" y="67289"/>
            <a:ext cx="9144000" cy="1036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2453495" y="291534"/>
            <a:ext cx="7225706" cy="584776"/>
          </a:xfrm>
          <a:prstGeom prst="rect">
            <a:avLst/>
          </a:prstGeom>
          <a:noFill/>
        </p:spPr>
        <p:txBody>
          <a:bodyPr wrap="square" rtlCol="0">
            <a:spAutoFit/>
          </a:bodyPr>
          <a:lstStyle/>
          <a:p>
            <a:pPr algn="ctr"/>
            <a:r>
              <a:rPr lang="en-US" sz="3200" b="1" dirty="0">
                <a:latin typeface="Bookman Old Style" charset="0"/>
                <a:ea typeface="Bookman Old Style" charset="0"/>
                <a:cs typeface="Bookman Old Style" charset="0"/>
              </a:rPr>
              <a:t>Consultation and Review Process</a:t>
            </a:r>
          </a:p>
        </p:txBody>
      </p:sp>
    </p:spTree>
    <p:extLst>
      <p:ext uri="{BB962C8B-B14F-4D97-AF65-F5344CB8AC3E}">
        <p14:creationId xmlns:p14="http://schemas.microsoft.com/office/powerpoint/2010/main" val="30977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3102</TotalTime>
  <Words>1072</Words>
  <Application>Microsoft Office PowerPoint</Application>
  <PresentationFormat>Custom</PresentationFormat>
  <Paragraphs>163</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CRISM National  OUD Guidelines  </vt:lpstr>
      <vt:lpstr>PowerPoint Presentation</vt:lpstr>
      <vt:lpstr>PowerPoint Presentation</vt:lpstr>
      <vt:lpstr>PowerPoint Presentation</vt:lpstr>
      <vt:lpstr>PowerPoint Presentation</vt:lpstr>
      <vt:lpstr>PowerPoint Presentation</vt:lpstr>
      <vt:lpstr>PowerPoint Presentation</vt:lpstr>
      <vt:lpstr>                 Covered Approaches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Ginette Poulin</dc:creator>
  <cp:lastModifiedBy>ddurda</cp:lastModifiedBy>
  <cp:revision>7</cp:revision>
  <dcterms:created xsi:type="dcterms:W3CDTF">2017-11-05T01:28:09Z</dcterms:created>
  <dcterms:modified xsi:type="dcterms:W3CDTF">2017-12-05T19:36:43Z</dcterms:modified>
</cp:coreProperties>
</file>