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 id="2147483816" r:id="rId3"/>
  </p:sldMasterIdLst>
  <p:notesMasterIdLst>
    <p:notesMasterId r:id="rId17"/>
  </p:notesMasterIdLst>
  <p:sldIdLst>
    <p:sldId id="256" r:id="rId4"/>
    <p:sldId id="294" r:id="rId5"/>
    <p:sldId id="295" r:id="rId6"/>
    <p:sldId id="283" r:id="rId7"/>
    <p:sldId id="292" r:id="rId8"/>
    <p:sldId id="282" r:id="rId9"/>
    <p:sldId id="289" r:id="rId10"/>
    <p:sldId id="293" r:id="rId11"/>
    <p:sldId id="290" r:id="rId12"/>
    <p:sldId id="288" r:id="rId13"/>
    <p:sldId id="271" r:id="rId14"/>
    <p:sldId id="258"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03" autoAdjust="0"/>
    <p:restoredTop sz="94660"/>
  </p:normalViewPr>
  <p:slideViewPr>
    <p:cSldViewPr snapToGrid="0">
      <p:cViewPr varScale="1">
        <p:scale>
          <a:sx n="92" d="100"/>
          <a:sy n="92" d="100"/>
        </p:scale>
        <p:origin x="-92" y="-304"/>
      </p:cViewPr>
      <p:guideLst>
        <p:guide orient="horz" pos="2160"/>
        <p:guide pos="3840"/>
      </p:guideLst>
    </p:cSldViewPr>
  </p:slideViewPr>
  <p:notesTextViewPr>
    <p:cViewPr>
      <p:scale>
        <a:sx n="1" d="1"/>
        <a:sy n="1" d="1"/>
      </p:scale>
      <p:origin x="0" y="0"/>
    </p:cViewPr>
  </p:notesTextViewPr>
  <p:sorterViewPr>
    <p:cViewPr>
      <p:scale>
        <a:sx n="100" d="100"/>
        <a:sy n="100" d="100"/>
      </p:scale>
      <p:origin x="0" y="-1200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25C6D-5BF8-4F21-9F38-5C232302AB5A}" type="datetimeFigureOut">
              <a:rPr lang="en-US" smtClean="0"/>
              <a:t>12/5/2017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5A014-BFCF-4A03-834E-EE8E245E8449}" type="slidenum">
              <a:rPr lang="en-US" smtClean="0"/>
              <a:t>‹#›</a:t>
            </a:fld>
            <a:endParaRPr lang="en-US"/>
          </a:p>
        </p:txBody>
      </p:sp>
    </p:spTree>
    <p:extLst>
      <p:ext uri="{BB962C8B-B14F-4D97-AF65-F5344CB8AC3E}">
        <p14:creationId xmlns:p14="http://schemas.microsoft.com/office/powerpoint/2010/main" val="3770843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8667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prstGeom prst="rect">
            <a:avLst/>
          </a:prstGeom>
        </p:spPr>
        <p:txBody>
          <a:bodyPr/>
          <a:lstStyle/>
          <a:p>
            <a:pPr lvl="0"/>
            <a:endParaRPr/>
          </a:p>
        </p:txBody>
      </p:sp>
      <p:sp>
        <p:nvSpPr>
          <p:cNvPr id="63" name="Shape 63"/>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The elements of care described in </a:t>
            </a:r>
            <a:r>
              <a:rPr sz="1200" i="1">
                <a:latin typeface="Arial"/>
                <a:ea typeface="Arial"/>
                <a:cs typeface="Arial"/>
                <a:sym typeface="Arial"/>
              </a:rPr>
              <a:t>Honouring Our Strengths </a:t>
            </a:r>
            <a:r>
              <a:rPr sz="1200">
                <a:latin typeface="Arial"/>
                <a:ea typeface="Arial"/>
                <a:cs typeface="Arial"/>
                <a:sym typeface="Arial"/>
              </a:rPr>
              <a:t>reflect a continuum of care approach. This approach aims to support</a:t>
            </a:r>
          </a:p>
          <a:p>
            <a:pPr lvl="0" defTabSz="914400">
              <a:lnSpc>
                <a:spcPct val="100000"/>
              </a:lnSpc>
              <a:spcBef>
                <a:spcPts val="400"/>
              </a:spcBef>
              <a:defRPr sz="1800"/>
            </a:pPr>
            <a:r>
              <a:rPr sz="1200">
                <a:latin typeface="Arial"/>
                <a:ea typeface="Arial"/>
                <a:cs typeface="Arial"/>
                <a:sym typeface="Arial"/>
              </a:rPr>
              <a:t>a strengthened, systems-wide response for First Nations people who are at risk of, or directly affected by substance use issues</a:t>
            </a:r>
          </a:p>
          <a:p>
            <a:pPr lvl="0" defTabSz="914400">
              <a:lnSpc>
                <a:spcPct val="100000"/>
              </a:lnSpc>
              <a:spcBef>
                <a:spcPts val="400"/>
              </a:spcBef>
              <a:defRPr sz="1800"/>
            </a:pPr>
            <a:r>
              <a:rPr sz="1200">
                <a:latin typeface="Arial"/>
                <a:ea typeface="Arial"/>
                <a:cs typeface="Arial"/>
                <a:sym typeface="Arial"/>
              </a:rPr>
              <a:t>throughout the lifespan. This approach focuses on: </a:t>
            </a:r>
          </a:p>
          <a:p>
            <a:pPr lvl="0" defTabSz="914400">
              <a:lnSpc>
                <a:spcPct val="100000"/>
              </a:lnSpc>
              <a:spcBef>
                <a:spcPts val="400"/>
              </a:spcBef>
              <a:defRPr sz="1800"/>
            </a:pPr>
            <a:r>
              <a:rPr sz="1200">
                <a:latin typeface="Arial"/>
                <a:ea typeface="Arial"/>
                <a:cs typeface="Arial"/>
                <a:sym typeface="Arial"/>
              </a:rPr>
              <a:t>• Matching people affected by substance use issues to the kinds of services and supports they need at any point in their care</a:t>
            </a:r>
          </a:p>
          <a:p>
            <a:pPr lvl="0" defTabSz="914400">
              <a:lnSpc>
                <a:spcPct val="100000"/>
              </a:lnSpc>
              <a:spcBef>
                <a:spcPts val="400"/>
              </a:spcBef>
              <a:defRPr sz="1800"/>
            </a:pPr>
            <a:r>
              <a:rPr sz="1200">
                <a:latin typeface="Arial"/>
                <a:ea typeface="Arial"/>
                <a:cs typeface="Arial"/>
                <a:sym typeface="Arial"/>
              </a:rPr>
              <a:t>journeys; and</a:t>
            </a:r>
          </a:p>
          <a:p>
            <a:pPr lvl="0" defTabSz="914400">
              <a:lnSpc>
                <a:spcPct val="100000"/>
              </a:lnSpc>
              <a:spcBef>
                <a:spcPts val="400"/>
              </a:spcBef>
              <a:defRPr sz="1800"/>
            </a:pPr>
            <a:r>
              <a:rPr sz="1200">
                <a:latin typeface="Arial"/>
                <a:ea typeface="Arial"/>
                <a:cs typeface="Arial"/>
                <a:sym typeface="Arial"/>
              </a:rPr>
              <a:t>• Co-ordination among partners and sectors to provide effective, client-centred services and supports.</a:t>
            </a:r>
          </a:p>
          <a:p>
            <a:pPr lvl="0" defTabSz="914400">
              <a:lnSpc>
                <a:spcPct val="100000"/>
              </a:lnSpc>
              <a:spcBef>
                <a:spcPts val="400"/>
              </a:spcBef>
              <a:defRPr sz="1800"/>
            </a:pPr>
            <a:endParaRPr sz="1200">
              <a:latin typeface="Arial"/>
              <a:ea typeface="Arial"/>
              <a:cs typeface="Arial"/>
              <a:sym typeface="Arial"/>
            </a:endParaRPr>
          </a:p>
        </p:txBody>
      </p:sp>
    </p:spTree>
    <p:extLst>
      <p:ext uri="{BB962C8B-B14F-4D97-AF65-F5344CB8AC3E}">
        <p14:creationId xmlns:p14="http://schemas.microsoft.com/office/powerpoint/2010/main" val="911647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prstGeom prst="rect">
            <a:avLst/>
          </a:prstGeom>
        </p:spPr>
        <p:txBody>
          <a:bodyPr/>
          <a:lstStyle/>
          <a:p>
            <a:pPr lvl="0"/>
            <a:endParaRPr/>
          </a:p>
        </p:txBody>
      </p:sp>
      <p:sp>
        <p:nvSpPr>
          <p:cNvPr id="70" name="Shape 70"/>
          <p:cNvSpPr>
            <a:spLocks noGrp="1"/>
          </p:cNvSpPr>
          <p:nvPr>
            <p:ph type="body" sz="quarter" idx="1"/>
          </p:nvPr>
        </p:nvSpPr>
        <p:spPr>
          <a:prstGeom prst="rect">
            <a:avLst/>
          </a:prstGeom>
        </p:spPr>
        <p:txBody>
          <a:bodyPr/>
          <a:lstStyle/>
          <a:p>
            <a:pPr lvl="0" defTabSz="914400">
              <a:lnSpc>
                <a:spcPct val="100000"/>
              </a:lnSpc>
              <a:spcBef>
                <a:spcPts val="300"/>
              </a:spcBef>
              <a:defRPr sz="1800"/>
            </a:pPr>
            <a:r>
              <a:rPr sz="1000">
                <a:latin typeface="Arial"/>
                <a:ea typeface="Arial"/>
                <a:cs typeface="Arial"/>
                <a:sym typeface="Arial"/>
              </a:rPr>
              <a:t>Generated through the Indigenous Knowledge Forum which brought together Indigenous Knowledge Keepers and Cultural Practitioners from across Canada. </a:t>
            </a:r>
          </a:p>
          <a:p>
            <a:pPr lvl="0" defTabSz="914400">
              <a:lnSpc>
                <a:spcPct val="100000"/>
              </a:lnSpc>
              <a:spcBef>
                <a:spcPts val="300"/>
              </a:spcBef>
              <a:defRPr sz="1800"/>
            </a:pPr>
            <a:r>
              <a:rPr sz="1000">
                <a:latin typeface="Arial Bold"/>
                <a:ea typeface="Arial Bold"/>
                <a:cs typeface="Arial Bold"/>
                <a:sym typeface="Arial Bold"/>
              </a:rPr>
              <a:t>Spirit-Centered</a:t>
            </a:r>
            <a:r>
              <a:rPr sz="1000">
                <a:latin typeface="Arial"/>
                <a:ea typeface="Arial"/>
                <a:cs typeface="Arial"/>
                <a:sym typeface="Arial"/>
              </a:rPr>
              <a:t> – A revitalization of spirit is central to the health and wellness of First Nations people. This is an important focus for reconnecting people with the past, family, community and land.</a:t>
            </a:r>
            <a:endParaRPr sz="1000">
              <a:latin typeface="Arial Bold"/>
              <a:ea typeface="Arial Bold"/>
              <a:cs typeface="Arial Bold"/>
              <a:sym typeface="Arial Bold"/>
            </a:endParaRPr>
          </a:p>
          <a:p>
            <a:pPr lvl="0" defTabSz="914400">
              <a:lnSpc>
                <a:spcPct val="100000"/>
              </a:lnSpc>
              <a:spcBef>
                <a:spcPts val="300"/>
              </a:spcBef>
              <a:defRPr sz="1800"/>
            </a:pPr>
            <a:r>
              <a:rPr sz="1000">
                <a:latin typeface="Arial Bold"/>
                <a:ea typeface="Arial Bold"/>
                <a:cs typeface="Arial Bold"/>
                <a:sym typeface="Arial Bold"/>
              </a:rPr>
              <a:t>Connected</a:t>
            </a:r>
            <a:r>
              <a:rPr sz="1000">
                <a:latin typeface="Arial"/>
                <a:ea typeface="Arial"/>
                <a:cs typeface="Arial"/>
                <a:sym typeface="Arial"/>
              </a:rPr>
              <a:t> – Building blocks for services and supports are connections</a:t>
            </a:r>
            <a:r>
              <a:rPr sz="1000">
                <a:latin typeface="Arial Bold"/>
                <a:ea typeface="Arial Bold"/>
                <a:cs typeface="Arial Bold"/>
                <a:sym typeface="Arial Bold"/>
              </a:rPr>
              <a:t> </a:t>
            </a:r>
            <a:r>
              <a:rPr sz="1000">
                <a:latin typeface="Arial"/>
                <a:ea typeface="Arial"/>
                <a:cs typeface="Arial"/>
                <a:sym typeface="Arial"/>
              </a:rPr>
              <a:t>between Indigenous people to the land, culture and each other, as well as relationships between sectors. </a:t>
            </a:r>
          </a:p>
          <a:p>
            <a:pPr lvl="0" defTabSz="914400">
              <a:lnSpc>
                <a:spcPct val="100000"/>
              </a:lnSpc>
              <a:spcBef>
                <a:spcPts val="300"/>
              </a:spcBef>
              <a:defRPr sz="1800"/>
            </a:pPr>
            <a:r>
              <a:rPr sz="1000">
                <a:latin typeface="Arial Bold"/>
                <a:ea typeface="Arial Bold"/>
                <a:cs typeface="Arial Bold"/>
                <a:sym typeface="Arial Bold"/>
              </a:rPr>
              <a:t>Resiliency-Focused</a:t>
            </a:r>
            <a:r>
              <a:rPr sz="1000">
                <a:latin typeface="Arial"/>
                <a:ea typeface="Arial"/>
                <a:cs typeface="Arial"/>
                <a:sym typeface="Arial"/>
              </a:rPr>
              <a:t> – Recognize, support and foster the natural strength and resilience of individuals, families and communities. These strengths can be the foundations for healthy services, supports and policies.  </a:t>
            </a:r>
            <a:endParaRPr sz="1000">
              <a:latin typeface="Arial Bold"/>
              <a:ea typeface="Arial Bold"/>
              <a:cs typeface="Arial Bold"/>
              <a:sym typeface="Arial Bold"/>
            </a:endParaRPr>
          </a:p>
          <a:p>
            <a:pPr lvl="0" defTabSz="914400">
              <a:lnSpc>
                <a:spcPct val="100000"/>
              </a:lnSpc>
              <a:spcBef>
                <a:spcPts val="300"/>
              </a:spcBef>
              <a:defRPr sz="1800"/>
            </a:pPr>
            <a:r>
              <a:rPr sz="1000">
                <a:latin typeface="Arial Bold"/>
                <a:ea typeface="Arial Bold"/>
                <a:cs typeface="Arial Bold"/>
                <a:sym typeface="Arial Bold"/>
              </a:rPr>
              <a:t>Holistic</a:t>
            </a:r>
            <a:r>
              <a:rPr sz="1000">
                <a:latin typeface="Arial"/>
                <a:ea typeface="Arial"/>
                <a:cs typeface="Arial"/>
                <a:sym typeface="Arial"/>
              </a:rPr>
              <a:t> – Services and supports that consider all aspects of well-being throughout the lifespan with particular attention to the need for balance between these areas.</a:t>
            </a:r>
            <a:endParaRPr sz="1000">
              <a:latin typeface="Arial Bold"/>
              <a:ea typeface="Arial Bold"/>
              <a:cs typeface="Arial Bold"/>
              <a:sym typeface="Arial Bold"/>
            </a:endParaRPr>
          </a:p>
          <a:p>
            <a:pPr lvl="0" defTabSz="914400">
              <a:lnSpc>
                <a:spcPct val="100000"/>
              </a:lnSpc>
              <a:spcBef>
                <a:spcPts val="300"/>
              </a:spcBef>
              <a:defRPr sz="1800"/>
            </a:pPr>
            <a:r>
              <a:rPr sz="1000">
                <a:latin typeface="Arial Bold"/>
                <a:ea typeface="Arial Bold"/>
                <a:cs typeface="Arial Bold"/>
                <a:sym typeface="Arial Bold"/>
              </a:rPr>
              <a:t>Community-focused</a:t>
            </a:r>
            <a:r>
              <a:rPr sz="1000">
                <a:latin typeface="Arial"/>
                <a:ea typeface="Arial"/>
                <a:cs typeface="Arial"/>
                <a:sym typeface="Arial"/>
              </a:rPr>
              <a:t> – Communities must own control over the design and delivery of services, and see themselves as their own best resource. </a:t>
            </a:r>
          </a:p>
          <a:p>
            <a:pPr lvl="0" defTabSz="914400">
              <a:lnSpc>
                <a:spcPct val="100000"/>
              </a:lnSpc>
              <a:spcBef>
                <a:spcPts val="300"/>
              </a:spcBef>
              <a:defRPr sz="1800"/>
            </a:pPr>
            <a:r>
              <a:rPr sz="1000">
                <a:latin typeface="Arial Bold"/>
                <a:ea typeface="Arial Bold"/>
                <a:cs typeface="Arial Bold"/>
                <a:sym typeface="Arial Bold"/>
              </a:rPr>
              <a:t>Respectful</a:t>
            </a:r>
            <a:r>
              <a:rPr sz="1000">
                <a:latin typeface="Arial"/>
                <a:ea typeface="Arial"/>
                <a:cs typeface="Arial"/>
                <a:sym typeface="Arial"/>
              </a:rPr>
              <a:t> – Demonstrated by engaging clients, families and communities in the planning and provision of services; by upholding their freedom of choice; and balancing their needs, strengths and readiness.</a:t>
            </a:r>
            <a:endParaRPr sz="1000">
              <a:latin typeface="Arial Bold"/>
              <a:ea typeface="Arial Bold"/>
              <a:cs typeface="Arial Bold"/>
              <a:sym typeface="Arial Bold"/>
            </a:endParaRPr>
          </a:p>
          <a:p>
            <a:pPr lvl="0" defTabSz="914400">
              <a:lnSpc>
                <a:spcPct val="100000"/>
              </a:lnSpc>
              <a:spcBef>
                <a:spcPts val="300"/>
              </a:spcBef>
              <a:defRPr sz="1800"/>
            </a:pPr>
            <a:r>
              <a:rPr sz="1000">
                <a:latin typeface="Arial Bold"/>
                <a:ea typeface="Arial Bold"/>
                <a:cs typeface="Arial Bold"/>
                <a:sym typeface="Arial Bold"/>
              </a:rPr>
              <a:t>Balanced</a:t>
            </a:r>
            <a:r>
              <a:rPr sz="1000">
                <a:latin typeface="Arial"/>
                <a:ea typeface="Arial"/>
                <a:cs typeface="Arial"/>
                <a:sym typeface="Arial"/>
              </a:rPr>
              <a:t> – Respectful inclusion of both Indigenous and Western forms of evidence and approaches in all aspects of care, including service delivery, administration, planning and evaluation.</a:t>
            </a:r>
            <a:endParaRPr sz="1000">
              <a:latin typeface="Arial Bold"/>
              <a:ea typeface="Arial Bold"/>
              <a:cs typeface="Arial Bold"/>
              <a:sym typeface="Arial Bold"/>
            </a:endParaRPr>
          </a:p>
          <a:p>
            <a:pPr lvl="0" defTabSz="914400">
              <a:lnSpc>
                <a:spcPct val="100000"/>
              </a:lnSpc>
              <a:spcBef>
                <a:spcPts val="300"/>
              </a:spcBef>
              <a:defRPr sz="1800"/>
            </a:pPr>
            <a:r>
              <a:rPr sz="1000">
                <a:latin typeface="Arial Bold"/>
                <a:ea typeface="Arial Bold"/>
                <a:cs typeface="Arial Bold"/>
                <a:sym typeface="Arial Bold"/>
              </a:rPr>
              <a:t>Responsibility</a:t>
            </a:r>
            <a:r>
              <a:rPr sz="1000">
                <a:latin typeface="Arial"/>
                <a:ea typeface="Arial"/>
                <a:cs typeface="Arial"/>
                <a:sym typeface="Arial"/>
              </a:rPr>
              <a:t>–System-wide recognition of self/shared/collective-responsibility in promoting, fostering and sustaining the health and well-being of First Nations people.</a:t>
            </a:r>
            <a:endParaRPr sz="1000">
              <a:latin typeface="Arial Bold"/>
              <a:ea typeface="Arial Bold"/>
              <a:cs typeface="Arial Bold"/>
              <a:sym typeface="Arial Bold"/>
            </a:endParaRPr>
          </a:p>
          <a:p>
            <a:pPr lvl="0" defTabSz="914400">
              <a:lnSpc>
                <a:spcPct val="100000"/>
              </a:lnSpc>
              <a:spcBef>
                <a:spcPts val="300"/>
              </a:spcBef>
              <a:defRPr sz="1800"/>
            </a:pPr>
            <a:r>
              <a:rPr sz="1000">
                <a:latin typeface="Arial Bold"/>
                <a:ea typeface="Arial Bold"/>
                <a:cs typeface="Arial Bold"/>
                <a:sym typeface="Arial Bold"/>
              </a:rPr>
              <a:t>Culturally Competent</a:t>
            </a:r>
            <a:r>
              <a:rPr sz="1000">
                <a:latin typeface="Arial"/>
                <a:ea typeface="Arial"/>
                <a:cs typeface="Arial"/>
                <a:sym typeface="Arial"/>
              </a:rPr>
              <a:t> –Cultural competence requires an awareness of worldviews and attitudes towards cultural difference, and includes both knowledge of, and openness to the cultural realities/environment of the clients being served. </a:t>
            </a:r>
            <a:endParaRPr sz="1000">
              <a:latin typeface="Arial Bold"/>
              <a:ea typeface="Arial Bold"/>
              <a:cs typeface="Arial Bold"/>
              <a:sym typeface="Arial Bold"/>
            </a:endParaRPr>
          </a:p>
          <a:p>
            <a:pPr lvl="0" defTabSz="914400">
              <a:lnSpc>
                <a:spcPct val="100000"/>
              </a:lnSpc>
              <a:spcBef>
                <a:spcPts val="300"/>
              </a:spcBef>
              <a:defRPr sz="1800"/>
            </a:pPr>
            <a:r>
              <a:rPr sz="1000">
                <a:latin typeface="Arial Bold"/>
                <a:ea typeface="Arial Bold"/>
                <a:cs typeface="Arial Bold"/>
                <a:sym typeface="Arial Bold"/>
              </a:rPr>
              <a:t>Culturally Safe</a:t>
            </a:r>
            <a:r>
              <a:rPr sz="1000">
                <a:latin typeface="Arial"/>
                <a:ea typeface="Arial"/>
                <a:cs typeface="Arial"/>
                <a:sym typeface="Arial"/>
              </a:rPr>
              <a:t> – Extends beyond cultural awareness and includes a process of ongoing self-reflection and organizational growth with the goal of understanding how cultural background, historic and structural contexts, social inequality and power relationships influence services and supports. </a:t>
            </a:r>
          </a:p>
        </p:txBody>
      </p:sp>
    </p:spTree>
    <p:extLst>
      <p:ext uri="{BB962C8B-B14F-4D97-AF65-F5344CB8AC3E}">
        <p14:creationId xmlns:p14="http://schemas.microsoft.com/office/powerpoint/2010/main" val="4076562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prstGeom prst="rect">
            <a:avLst/>
          </a:prstGeom>
        </p:spPr>
        <p:txBody>
          <a:bodyPr/>
          <a:lstStyle/>
          <a:p>
            <a:pPr lvl="0"/>
            <a:endParaRPr/>
          </a:p>
        </p:txBody>
      </p:sp>
      <p:sp>
        <p:nvSpPr>
          <p:cNvPr id="56" name="Shape 56"/>
          <p:cNvSpPr>
            <a:spLocks noGrp="1"/>
          </p:cNvSpPr>
          <p:nvPr>
            <p:ph type="body" sz="quarter" idx="1"/>
          </p:nvPr>
        </p:nvSpPr>
        <p:spPr>
          <a:prstGeom prst="rect">
            <a:avLst/>
          </a:prstGeom>
        </p:spPr>
        <p:txBody>
          <a:bodyPr/>
          <a:lstStyle/>
          <a:p>
            <a:pPr lvl="0" defTabSz="914400">
              <a:lnSpc>
                <a:spcPct val="100000"/>
              </a:lnSpc>
              <a:spcBef>
                <a:spcPts val="300"/>
              </a:spcBef>
              <a:buSzPct val="100000"/>
              <a:buChar char="•"/>
              <a:defRPr sz="1800"/>
            </a:pPr>
            <a:r>
              <a:rPr sz="1100">
                <a:latin typeface="Arial"/>
                <a:ea typeface="Arial"/>
                <a:cs typeface="Arial"/>
                <a:sym typeface="Arial"/>
              </a:rPr>
              <a:t>NNADAP evolved from the National Native Alcohol Abuse Program (NNAAP), a pilot project which began in December 1974, into a cabinet-approved program in 1982. </a:t>
            </a:r>
          </a:p>
          <a:p>
            <a:pPr lvl="0" defTabSz="914400">
              <a:lnSpc>
                <a:spcPct val="100000"/>
              </a:lnSpc>
              <a:spcBef>
                <a:spcPts val="300"/>
              </a:spcBef>
              <a:buSzPct val="100000"/>
              <a:buChar char="•"/>
              <a:defRPr sz="1800"/>
            </a:pPr>
            <a:r>
              <a:rPr sz="1100">
                <a:latin typeface="Arial"/>
                <a:ea typeface="Arial"/>
                <a:cs typeface="Arial"/>
                <a:sym typeface="Arial"/>
              </a:rPr>
              <a:t>Since its inception, NNADAP has included both treatment centres and community-based prevention programs</a:t>
            </a:r>
          </a:p>
          <a:p>
            <a:pPr lvl="0" defTabSz="914400">
              <a:lnSpc>
                <a:spcPct val="100000"/>
              </a:lnSpc>
              <a:spcBef>
                <a:spcPts val="300"/>
              </a:spcBef>
              <a:buSzPct val="100000"/>
              <a:buChar char="•"/>
              <a:defRPr sz="1800"/>
            </a:pPr>
            <a:r>
              <a:rPr sz="1100">
                <a:latin typeface="Arial"/>
                <a:ea typeface="Arial"/>
                <a:cs typeface="Arial"/>
                <a:sym typeface="Arial"/>
              </a:rPr>
              <a:t>In 1995, the network of services was expanded to include youth-focussed treatment centres to address the issue of solvent abuse. </a:t>
            </a:r>
          </a:p>
          <a:p>
            <a:pPr lvl="0" defTabSz="914400">
              <a:lnSpc>
                <a:spcPct val="100000"/>
              </a:lnSpc>
              <a:spcBef>
                <a:spcPts val="300"/>
              </a:spcBef>
              <a:buSzPct val="100000"/>
              <a:buChar char="•"/>
              <a:defRPr sz="1800"/>
            </a:pPr>
            <a:r>
              <a:rPr sz="1100">
                <a:latin typeface="Arial"/>
                <a:ea typeface="Arial"/>
                <a:cs typeface="Arial"/>
                <a:sym typeface="Arial"/>
              </a:rPr>
              <a:t>NNADAP’s culturally- appropriate treatment services are primarily provided through referral from community-based addiction workers and a national network of treatment programs operated by First Nations organizations and/or communities. </a:t>
            </a:r>
          </a:p>
          <a:p>
            <a:pPr lvl="0" defTabSz="914400">
              <a:lnSpc>
                <a:spcPct val="100000"/>
              </a:lnSpc>
              <a:spcBef>
                <a:spcPts val="300"/>
              </a:spcBef>
              <a:buSzPct val="100000"/>
              <a:buChar char="•"/>
              <a:defRPr sz="1800"/>
            </a:pPr>
            <a:r>
              <a:rPr sz="1100">
                <a:latin typeface="Arial"/>
                <a:ea typeface="Arial"/>
                <a:cs typeface="Arial"/>
                <a:sym typeface="Arial"/>
              </a:rPr>
              <a:t>Residential treatment centres, while governed locally, are identified as national resources, accepting referrals based on bed-availability from anywhere in Canada.</a:t>
            </a:r>
          </a:p>
          <a:p>
            <a:pPr lvl="0" defTabSz="914400">
              <a:lnSpc>
                <a:spcPct val="100000"/>
              </a:lnSpc>
              <a:spcBef>
                <a:spcPts val="300"/>
              </a:spcBef>
              <a:buSzPct val="100000"/>
              <a:buChar char="•"/>
              <a:defRPr sz="1800"/>
            </a:pPr>
            <a:r>
              <a:rPr sz="1100">
                <a:latin typeface="Arial"/>
                <a:ea typeface="Arial"/>
                <a:cs typeface="Arial"/>
                <a:sym typeface="Arial"/>
              </a:rPr>
              <a:t>Centres offer: inpatient/outpatient/day treatment services for alcohol and other substances; cultural and mainstream treatment approaches; programs that vary in duration (average 29-42 days); </a:t>
            </a:r>
          </a:p>
          <a:p>
            <a:pPr lvl="0" defTabSz="914400">
              <a:lnSpc>
                <a:spcPct val="100000"/>
              </a:lnSpc>
              <a:spcBef>
                <a:spcPts val="300"/>
              </a:spcBef>
              <a:buSzPct val="100000"/>
              <a:buChar char="•"/>
              <a:defRPr sz="1800"/>
            </a:pPr>
            <a:r>
              <a:rPr sz="1100">
                <a:latin typeface="Arial"/>
                <a:ea typeface="Arial"/>
                <a:cs typeface="Arial"/>
                <a:sym typeface="Arial"/>
              </a:rPr>
              <a:t>Specialized programming for: family-focussed; directed at youth; solvent-abused specific, and gender based.</a:t>
            </a:r>
          </a:p>
          <a:p>
            <a:pPr lvl="0" defTabSz="914400">
              <a:lnSpc>
                <a:spcPct val="100000"/>
              </a:lnSpc>
              <a:spcBef>
                <a:spcPts val="300"/>
              </a:spcBef>
              <a:buSzPct val="100000"/>
              <a:buChar char="•"/>
              <a:defRPr sz="1800"/>
            </a:pPr>
            <a:r>
              <a:rPr sz="1100">
                <a:latin typeface="Arial"/>
                <a:ea typeface="Arial"/>
                <a:cs typeface="Arial"/>
                <a:sym typeface="Arial"/>
              </a:rPr>
              <a:t>NNADAP remains an excellent example of a community-based and community-determined program, and is also recognized as a leader in incorporating community, cultural and holistic approaches into treatment and prevention programming</a:t>
            </a:r>
          </a:p>
        </p:txBody>
      </p:sp>
    </p:spTree>
    <p:extLst>
      <p:ext uri="{BB962C8B-B14F-4D97-AF65-F5344CB8AC3E}">
        <p14:creationId xmlns:p14="http://schemas.microsoft.com/office/powerpoint/2010/main" val="2619760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noRot="1" noChangeAspect="1"/>
          </p:cNvSpPr>
          <p:nvPr>
            <p:ph type="sldImg"/>
          </p:nvPr>
        </p:nvSpPr>
        <p:spPr>
          <a:prstGeom prst="rect">
            <a:avLst/>
          </a:prstGeom>
        </p:spPr>
        <p:txBody>
          <a:bodyPr/>
          <a:lstStyle/>
          <a:p>
            <a:pPr lvl="0"/>
            <a:endParaRPr/>
          </a:p>
        </p:txBody>
      </p:sp>
      <p:sp>
        <p:nvSpPr>
          <p:cNvPr id="50" name="Shape 50"/>
          <p:cNvSpPr>
            <a:spLocks noGrp="1"/>
          </p:cNvSpPr>
          <p:nvPr>
            <p:ph type="body" sz="quarter" idx="1"/>
          </p:nvPr>
        </p:nvSpPr>
        <p:spPr>
          <a:prstGeom prst="rect">
            <a:avLst/>
          </a:prstGeom>
        </p:spPr>
        <p:txBody>
          <a:bodyPr/>
          <a:lstStyle/>
          <a:p>
            <a:pPr lvl="0">
              <a:defRPr sz="1800"/>
            </a:pPr>
            <a:r>
              <a:rPr sz="2200"/>
              <a:t>We have valuable evidence that has served us all well</a:t>
            </a:r>
          </a:p>
          <a:p>
            <a:pPr lvl="0">
              <a:defRPr sz="1800"/>
            </a:pPr>
            <a:endParaRPr sz="2200"/>
          </a:p>
          <a:p>
            <a:pPr lvl="0">
              <a:defRPr sz="1800"/>
            </a:pPr>
            <a:r>
              <a:rPr sz="2200"/>
              <a:t>Paradigm shift 2:</a:t>
            </a:r>
          </a:p>
          <a:p>
            <a:pPr lvl="0">
              <a:defRPr sz="1800"/>
            </a:pPr>
            <a:r>
              <a:rPr sz="2200"/>
              <a:t>From:   Use of evidence absent of Indigenous world view, values and culture</a:t>
            </a:r>
          </a:p>
          <a:p>
            <a:pPr lvl="0">
              <a:defRPr sz="1800"/>
            </a:pPr>
            <a:endParaRPr sz="2200"/>
          </a:p>
        </p:txBody>
      </p:sp>
    </p:spTree>
    <p:extLst>
      <p:ext uri="{BB962C8B-B14F-4D97-AF65-F5344CB8AC3E}">
        <p14:creationId xmlns:p14="http://schemas.microsoft.com/office/powerpoint/2010/main" val="2353100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noRot="1" noChangeAspect="1"/>
          </p:cNvSpPr>
          <p:nvPr>
            <p:ph type="sldImg"/>
          </p:nvPr>
        </p:nvSpPr>
        <p:spPr>
          <a:prstGeom prst="rect">
            <a:avLst/>
          </a:prstGeom>
        </p:spPr>
        <p:txBody>
          <a:bodyPr/>
          <a:lstStyle/>
          <a:p>
            <a:pPr lvl="0"/>
            <a:endParaRPr/>
          </a:p>
        </p:txBody>
      </p:sp>
      <p:sp>
        <p:nvSpPr>
          <p:cNvPr id="54" name="Shape 54"/>
          <p:cNvSpPr>
            <a:spLocks noGrp="1"/>
          </p:cNvSpPr>
          <p:nvPr>
            <p:ph type="body" sz="quarter" idx="1"/>
          </p:nvPr>
        </p:nvSpPr>
        <p:spPr>
          <a:prstGeom prst="rect">
            <a:avLst/>
          </a:prstGeom>
        </p:spPr>
        <p:txBody>
          <a:bodyPr/>
          <a:lstStyle/>
          <a:p>
            <a:pPr lvl="0">
              <a:defRPr sz="1800"/>
            </a:pPr>
            <a:r>
              <a:rPr sz="2200"/>
              <a:t>And we have lots of experience where the evidence has not served us well</a:t>
            </a:r>
          </a:p>
        </p:txBody>
      </p:sp>
    </p:spTree>
    <p:extLst>
      <p:ext uri="{BB962C8B-B14F-4D97-AF65-F5344CB8AC3E}">
        <p14:creationId xmlns:p14="http://schemas.microsoft.com/office/powerpoint/2010/main" val="1978278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noRot="1" noChangeAspect="1"/>
          </p:cNvSpPr>
          <p:nvPr>
            <p:ph type="sldImg"/>
          </p:nvPr>
        </p:nvSpPr>
        <p:spPr>
          <a:prstGeom prst="rect">
            <a:avLst/>
          </a:prstGeom>
        </p:spPr>
        <p:txBody>
          <a:bodyPr/>
          <a:lstStyle/>
          <a:p>
            <a:pPr lvl="0"/>
            <a:endParaRPr/>
          </a:p>
        </p:txBody>
      </p:sp>
      <p:sp>
        <p:nvSpPr>
          <p:cNvPr id="46" name="Shape 46"/>
          <p:cNvSpPr>
            <a:spLocks noGrp="1"/>
          </p:cNvSpPr>
          <p:nvPr>
            <p:ph type="body" sz="quarter" idx="1"/>
          </p:nvPr>
        </p:nvSpPr>
        <p:spPr>
          <a:prstGeom prst="rect">
            <a:avLst/>
          </a:prstGeom>
        </p:spPr>
        <p:txBody>
          <a:bodyPr/>
          <a:lstStyle/>
          <a:p>
            <a:pPr lvl="0">
              <a:defRPr sz="1800"/>
            </a:pPr>
            <a:r>
              <a:rPr sz="2200"/>
              <a:t>For every stage of life, forever and all time... the Creator ensured there was an answer</a:t>
            </a:r>
          </a:p>
        </p:txBody>
      </p:sp>
    </p:spTree>
    <p:extLst>
      <p:ext uri="{BB962C8B-B14F-4D97-AF65-F5344CB8AC3E}">
        <p14:creationId xmlns:p14="http://schemas.microsoft.com/office/powerpoint/2010/main" val="42420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pPr lvl="0"/>
            <a:endParaRPr/>
          </a:p>
        </p:txBody>
      </p:sp>
      <p:sp>
        <p:nvSpPr>
          <p:cNvPr id="147" name="Shape 147"/>
          <p:cNvSpPr>
            <a:spLocks noGrp="1"/>
          </p:cNvSpPr>
          <p:nvPr>
            <p:ph type="body" sz="quarter" idx="1"/>
          </p:nvPr>
        </p:nvSpPr>
        <p:spPr>
          <a:prstGeom prst="rect">
            <a:avLst/>
          </a:prstGeom>
        </p:spPr>
        <p:txBody>
          <a:bodyPr/>
          <a:lstStyle/>
          <a:p>
            <a:pPr lvl="0">
              <a:defRPr sz="1800"/>
            </a:pPr>
            <a:r>
              <a:rPr sz="2400" dirty="0"/>
              <a:t>Indigenous science integrates the sacred and the approach to Indigenous knowledge is an ongoing process / activity of “coming-to-knowing” than by a static noun (western scientific tradition).  One is transformed by indigenous knowledge and then has responsibility to extend this and translate for others</a:t>
            </a:r>
          </a:p>
          <a:p>
            <a:pPr lvl="0">
              <a:defRPr sz="1800"/>
            </a:pPr>
            <a:endParaRPr sz="2400" dirty="0"/>
          </a:p>
          <a:p>
            <a:pPr lvl="0">
              <a:defRPr sz="1800"/>
            </a:pPr>
            <a:r>
              <a:rPr sz="2400" dirty="0"/>
              <a:t>Through a career of studying “how patients got better” Dr. Herbert Benson (Harvard Medical School) demonstrated the link between the “inner human core” – beliefs, values, thoughts and feelings (the unscientific aspects of humanity) ... Interpreted to mean “spirit and will to live”  In fact in the 70’s the benchmark for “remembered wellness” (demonstrated through placebo/ </a:t>
            </a:r>
            <a:r>
              <a:rPr sz="2400" dirty="0" err="1"/>
              <a:t>nocebo</a:t>
            </a:r>
            <a:r>
              <a:rPr sz="2400" dirty="0"/>
              <a:t>) the propensity of the body to turn a “mental belief into a physical instruction” was demonstrated at 70 to 90% versus a 1955 study that placed the effect at 30%.</a:t>
            </a:r>
          </a:p>
          <a:p>
            <a:pPr lvl="0">
              <a:defRPr sz="1800"/>
            </a:pPr>
            <a:r>
              <a:rPr sz="2400" dirty="0"/>
              <a:t> </a:t>
            </a:r>
          </a:p>
          <a:p>
            <a:pPr lvl="0">
              <a:defRPr sz="1800"/>
            </a:pPr>
            <a:endParaRPr sz="2400" dirty="0"/>
          </a:p>
          <a:p>
            <a:pPr lvl="0">
              <a:defRPr sz="1800"/>
            </a:pPr>
            <a:r>
              <a:rPr sz="2400" dirty="0"/>
              <a:t>A cultural difference is the belief that it is “intrinsic faith” that causes wellness and not “extrinsic faith” meaning affiliation with some sort of group (community, church, lodge, etc.)  Western science separates these ... From Indigenous world view the two cannot be separate... Likewise spirit and will to live cannot be separate... Access to spirit results in the “unshakable desire” to live</a:t>
            </a:r>
          </a:p>
          <a:p>
            <a:pPr lvl="0">
              <a:defRPr sz="1800"/>
            </a:pPr>
            <a:endParaRPr sz="2400" dirty="0"/>
          </a:p>
          <a:p>
            <a:pPr lvl="0">
              <a:defRPr sz="1800"/>
            </a:pPr>
            <a:r>
              <a:rPr sz="2400" dirty="0"/>
              <a:t>When using “specific phrases” as a strategy for “remembered wellness”, 80% of the people chose prayer instead of repeating specific phrases.</a:t>
            </a:r>
          </a:p>
          <a:p>
            <a:pPr lvl="0">
              <a:defRPr sz="1800"/>
            </a:pPr>
            <a:r>
              <a:rPr sz="2400" dirty="0"/>
              <a:t>(Mario Beauregard &amp; </a:t>
            </a:r>
            <a:r>
              <a:rPr sz="2400" dirty="0" err="1"/>
              <a:t>Denyse</a:t>
            </a:r>
            <a:r>
              <a:rPr sz="2400" dirty="0"/>
              <a:t> O’Leary, 2007)  </a:t>
            </a:r>
          </a:p>
        </p:txBody>
      </p:sp>
    </p:spTree>
    <p:extLst>
      <p:ext uri="{BB962C8B-B14F-4D97-AF65-F5344CB8AC3E}">
        <p14:creationId xmlns:p14="http://schemas.microsoft.com/office/powerpoint/2010/main" val="2601493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pPr lvl="0"/>
            <a:endParaRPr/>
          </a:p>
        </p:txBody>
      </p:sp>
      <p:sp>
        <p:nvSpPr>
          <p:cNvPr id="170" name="Shape 170"/>
          <p:cNvSpPr>
            <a:spLocks noGrp="1"/>
          </p:cNvSpPr>
          <p:nvPr>
            <p:ph type="body" sz="quarter" idx="1"/>
          </p:nvPr>
        </p:nvSpPr>
        <p:spPr>
          <a:prstGeom prst="rect">
            <a:avLst/>
          </a:prstGeom>
        </p:spPr>
        <p:txBody>
          <a:bodyPr/>
          <a:lstStyle/>
          <a:p>
            <a:pPr lvl="0">
              <a:defRPr sz="1800"/>
            </a:pPr>
            <a:r>
              <a:rPr sz="2400"/>
              <a:t>Process the example of the young girl and the treatment program through the “space that relates”</a:t>
            </a:r>
          </a:p>
        </p:txBody>
      </p:sp>
    </p:spTree>
    <p:extLst>
      <p:ext uri="{BB962C8B-B14F-4D97-AF65-F5344CB8AC3E}">
        <p14:creationId xmlns:p14="http://schemas.microsoft.com/office/powerpoint/2010/main" val="3621033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23659" y="609600"/>
            <a:ext cx="8654587" cy="1143000"/>
          </a:xfrm>
        </p:spPr>
        <p:txBody>
          <a:bodyPr anchor="b"/>
          <a:lstStyle>
            <a:lvl1pPr algn="ctr">
              <a:defRPr i="0">
                <a:solidFill>
                  <a:srgbClr val="FF9900"/>
                </a:solidFill>
                <a:latin typeface="Garamond" pitchFamily="18" charset="0"/>
              </a:defRPr>
            </a:lvl1pPr>
          </a:lstStyle>
          <a:p>
            <a:r>
              <a:rPr lang="en-US"/>
              <a:t>Click to edit Master title style</a:t>
            </a:r>
            <a:endParaRPr lang="en-CA" dirty="0"/>
          </a:p>
        </p:txBody>
      </p:sp>
      <p:sp>
        <p:nvSpPr>
          <p:cNvPr id="3" name="Content Placeholder 2"/>
          <p:cNvSpPr>
            <a:spLocks noGrp="1"/>
          </p:cNvSpPr>
          <p:nvPr>
            <p:ph idx="1"/>
          </p:nvPr>
        </p:nvSpPr>
        <p:spPr>
          <a:xfrm>
            <a:off x="3023659" y="1981200"/>
            <a:ext cx="8863541" cy="4114800"/>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51809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0968" y="609600"/>
            <a:ext cx="2036233" cy="54864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3742267" y="609600"/>
            <a:ext cx="59055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25863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540CE43-64A9-49D2-9455-306E0C9737C4}" type="datetimeFigureOut">
              <a:rPr lang="en-US" smtClean="0"/>
              <a:t>12/5/2017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5286F62-E7A0-4284-A99A-9483EFD210A0}" type="slidenum">
              <a:rPr lang="en-US" smtClean="0"/>
              <a:t>‹#›</a:t>
            </a:fld>
            <a:endParaRPr lang="en-US"/>
          </a:p>
        </p:txBody>
      </p:sp>
    </p:spTree>
    <p:extLst>
      <p:ext uri="{BB962C8B-B14F-4D97-AF65-F5344CB8AC3E}">
        <p14:creationId xmlns:p14="http://schemas.microsoft.com/office/powerpoint/2010/main" val="912487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7" name="Shape 7"/>
          <p:cNvSpPr>
            <a:spLocks noGrp="1"/>
          </p:cNvSpPr>
          <p:nvPr>
            <p:ph type="title"/>
          </p:nvPr>
        </p:nvSpPr>
        <p:spPr>
          <a:xfrm>
            <a:off x="1190625" y="1044773"/>
            <a:ext cx="9810750" cy="2437805"/>
          </a:xfrm>
          <a:prstGeom prst="rect">
            <a:avLst/>
          </a:prstGeom>
        </p:spPr>
        <p:txBody>
          <a:bodyPr anchor="b"/>
          <a:lstStyle/>
          <a:p>
            <a:pPr lvl="0">
              <a:defRPr sz="1800">
                <a:solidFill>
                  <a:srgbClr val="000000"/>
                </a:solidFill>
              </a:defRPr>
            </a:pPr>
            <a:r>
              <a:rPr sz="5062">
                <a:solidFill>
                  <a:srgbClr val="2F1A14"/>
                </a:solidFill>
              </a:rPr>
              <a:t>Title Text</a:t>
            </a:r>
          </a:p>
        </p:txBody>
      </p:sp>
      <p:sp>
        <p:nvSpPr>
          <p:cNvPr id="8" name="Shape 8"/>
          <p:cNvSpPr>
            <a:spLocks noGrp="1"/>
          </p:cNvSpPr>
          <p:nvPr>
            <p:ph type="body" idx="1"/>
          </p:nvPr>
        </p:nvSpPr>
        <p:spPr>
          <a:xfrm>
            <a:off x="1190625" y="3536156"/>
            <a:ext cx="9810750" cy="1035844"/>
          </a:xfrm>
          <a:prstGeom prst="rect">
            <a:avLst/>
          </a:prstGeom>
        </p:spPr>
        <p:txBody>
          <a:bodyPr anchor="t"/>
          <a:lstStyle>
            <a:lvl1pPr marL="0" indent="0" algn="ctr">
              <a:spcBef>
                <a:spcPts val="0"/>
              </a:spcBef>
              <a:buSzTx/>
              <a:buNone/>
              <a:defRPr sz="2531"/>
            </a:lvl1pPr>
            <a:lvl2pPr marL="0" indent="0" algn="ctr">
              <a:spcBef>
                <a:spcPts val="0"/>
              </a:spcBef>
              <a:buSzTx/>
              <a:buNone/>
              <a:defRPr sz="2531"/>
            </a:lvl2pPr>
            <a:lvl3pPr marL="0" indent="357175" algn="ctr">
              <a:spcBef>
                <a:spcPts val="0"/>
              </a:spcBef>
              <a:buSzTx/>
              <a:buNone/>
              <a:defRPr sz="2531"/>
            </a:lvl3pPr>
            <a:lvl4pPr marL="0" indent="714350" algn="ctr">
              <a:spcBef>
                <a:spcPts val="0"/>
              </a:spcBef>
              <a:buSzTx/>
              <a:buNone/>
              <a:defRPr sz="2531"/>
            </a:lvl4pPr>
            <a:lvl5pPr marL="0" indent="1071524" algn="ctr">
              <a:spcBef>
                <a:spcPts val="0"/>
              </a:spcBef>
              <a:buSzTx/>
              <a:buNone/>
              <a:defRPr sz="2531"/>
            </a:lvl5pPr>
          </a:lstStyle>
          <a:p>
            <a:pPr lvl="0">
              <a:defRPr sz="1800">
                <a:solidFill>
                  <a:srgbClr val="000000"/>
                </a:solidFill>
              </a:defRPr>
            </a:pPr>
            <a:r>
              <a:rPr sz="2531">
                <a:solidFill>
                  <a:srgbClr val="2F1A14"/>
                </a:solidFill>
              </a:rPr>
              <a:t>Body Level One</a:t>
            </a:r>
          </a:p>
          <a:p>
            <a:pPr lvl="1">
              <a:defRPr sz="1800">
                <a:solidFill>
                  <a:srgbClr val="000000"/>
                </a:solidFill>
              </a:defRPr>
            </a:pPr>
            <a:r>
              <a:rPr sz="2531">
                <a:solidFill>
                  <a:srgbClr val="2F1A14"/>
                </a:solidFill>
              </a:rPr>
              <a:t>Body Level Two</a:t>
            </a:r>
          </a:p>
          <a:p>
            <a:pPr lvl="2">
              <a:defRPr sz="1800">
                <a:solidFill>
                  <a:srgbClr val="000000"/>
                </a:solidFill>
              </a:defRPr>
            </a:pPr>
            <a:r>
              <a:rPr sz="2531">
                <a:solidFill>
                  <a:srgbClr val="2F1A14"/>
                </a:solidFill>
              </a:rPr>
              <a:t>Body Level Three</a:t>
            </a:r>
          </a:p>
          <a:p>
            <a:pPr lvl="3">
              <a:defRPr sz="1800">
                <a:solidFill>
                  <a:srgbClr val="000000"/>
                </a:solidFill>
              </a:defRPr>
            </a:pPr>
            <a:r>
              <a:rPr sz="2531">
                <a:solidFill>
                  <a:srgbClr val="2F1A14"/>
                </a:solidFill>
              </a:rPr>
              <a:t>Body Level Four</a:t>
            </a:r>
          </a:p>
          <a:p>
            <a:pPr lvl="4">
              <a:defRPr sz="1800">
                <a:solidFill>
                  <a:srgbClr val="000000"/>
                </a:solidFill>
              </a:defRPr>
            </a:pPr>
            <a:r>
              <a:rPr sz="2531">
                <a:solidFill>
                  <a:srgbClr val="2F1A14"/>
                </a:solidFill>
              </a:rPr>
              <a:t>Body Level Five</a:t>
            </a:r>
          </a:p>
        </p:txBody>
      </p:sp>
    </p:spTree>
    <p:extLst>
      <p:ext uri="{BB962C8B-B14F-4D97-AF65-F5344CB8AC3E}">
        <p14:creationId xmlns:p14="http://schemas.microsoft.com/office/powerpoint/2010/main" val="2043515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15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23659" y="609600"/>
            <a:ext cx="8654587" cy="1143000"/>
          </a:xfrm>
        </p:spPr>
        <p:txBody>
          <a:bodyPr anchor="b"/>
          <a:lstStyle>
            <a:lvl1pPr algn="ctr">
              <a:defRPr i="0">
                <a:solidFill>
                  <a:srgbClr val="FF9900"/>
                </a:solidFill>
                <a:latin typeface="Garamond" pitchFamily="18" charset="0"/>
              </a:defRPr>
            </a:lvl1pPr>
          </a:lstStyle>
          <a:p>
            <a:r>
              <a:rPr lang="en-US"/>
              <a:t>Click to edit Master title style</a:t>
            </a:r>
            <a:endParaRPr lang="en-CA" dirty="0"/>
          </a:p>
        </p:txBody>
      </p:sp>
      <p:sp>
        <p:nvSpPr>
          <p:cNvPr id="3" name="Content Placeholder 2"/>
          <p:cNvSpPr>
            <a:spLocks noGrp="1"/>
          </p:cNvSpPr>
          <p:nvPr>
            <p:ph idx="1"/>
          </p:nvPr>
        </p:nvSpPr>
        <p:spPr>
          <a:xfrm>
            <a:off x="3023659" y="1981200"/>
            <a:ext cx="8863541" cy="4114800"/>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2080125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91477" y="2564905"/>
            <a:ext cx="10363200" cy="1362075"/>
          </a:xfrm>
        </p:spPr>
        <p:txBody>
          <a:bodyPr anchor="t"/>
          <a:lstStyle>
            <a:lvl1pPr algn="ctr">
              <a:defRPr sz="4000" b="1" cap="all"/>
            </a:lvl1pPr>
          </a:lstStyle>
          <a:p>
            <a:r>
              <a:rPr lang="en-US"/>
              <a:t>Click to edit Master title style</a:t>
            </a:r>
            <a:endParaRPr lang="en-CA"/>
          </a:p>
        </p:txBody>
      </p:sp>
      <p:sp>
        <p:nvSpPr>
          <p:cNvPr id="3" name="Text Placeholder 2"/>
          <p:cNvSpPr>
            <a:spLocks noGrp="1"/>
          </p:cNvSpPr>
          <p:nvPr>
            <p:ph type="body" idx="1"/>
          </p:nvPr>
        </p:nvSpPr>
        <p:spPr>
          <a:xfrm>
            <a:off x="1391477" y="692697"/>
            <a:ext cx="10363200" cy="1500187"/>
          </a:xfrm>
        </p:spPr>
        <p:txBody>
          <a:bodyPr anchor="b"/>
          <a:lstStyle>
            <a:lvl1pPr marL="0" indent="0" algn="ctr">
              <a:buNone/>
              <a:defRPr sz="2000">
                <a:solidFill>
                  <a:schemeClr val="accent6">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93020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205090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CA"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21295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43124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540CE43-64A9-49D2-9455-306E0C9737C4}" type="datetimeFigureOut">
              <a:rPr lang="en-US" smtClean="0"/>
              <a:t>12/5/2017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5286F62-E7A0-4284-A99A-9483EFD210A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1546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91477" y="2564905"/>
            <a:ext cx="10363200" cy="1362075"/>
          </a:xfrm>
        </p:spPr>
        <p:txBody>
          <a:bodyPr anchor="t"/>
          <a:lstStyle>
            <a:lvl1pPr algn="ctr">
              <a:defRPr sz="4000" b="1" cap="all"/>
            </a:lvl1pPr>
          </a:lstStyle>
          <a:p>
            <a:r>
              <a:rPr lang="en-US"/>
              <a:t>Click to edit Master title style</a:t>
            </a:r>
            <a:endParaRPr lang="en-CA"/>
          </a:p>
        </p:txBody>
      </p:sp>
      <p:sp>
        <p:nvSpPr>
          <p:cNvPr id="3" name="Text Placeholder 2"/>
          <p:cNvSpPr>
            <a:spLocks noGrp="1"/>
          </p:cNvSpPr>
          <p:nvPr>
            <p:ph type="body" idx="1"/>
          </p:nvPr>
        </p:nvSpPr>
        <p:spPr>
          <a:xfrm>
            <a:off x="1391477" y="692697"/>
            <a:ext cx="10363200" cy="1500187"/>
          </a:xfrm>
        </p:spPr>
        <p:txBody>
          <a:bodyPr anchor="b"/>
          <a:lstStyle>
            <a:lvl1pPr marL="0" indent="0" algn="ctr">
              <a:buNone/>
              <a:defRPr sz="2000">
                <a:solidFill>
                  <a:schemeClr val="accent6">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39360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2DCA7-D104-4C2A-B48F-F568182EBFE3}"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12B20-837D-4A96-8A6F-646325EEF0C2}" type="slidenum">
              <a:rPr lang="en-US" smtClean="0"/>
              <a:t>‹#›</a:t>
            </a:fld>
            <a:endParaRPr lang="en-US"/>
          </a:p>
        </p:txBody>
      </p:sp>
    </p:spTree>
    <p:extLst>
      <p:ext uri="{BB962C8B-B14F-4D97-AF65-F5344CB8AC3E}">
        <p14:creationId xmlns:p14="http://schemas.microsoft.com/office/powerpoint/2010/main" val="938784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2DCA7-D104-4C2A-B48F-F568182EBFE3}"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12B20-837D-4A96-8A6F-646325EEF0C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3802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B2DCA7-D104-4C2A-B48F-F568182EBFE3}"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12B20-837D-4A96-8A6F-646325EEF0C2}" type="slidenum">
              <a:rPr lang="en-US" smtClean="0"/>
              <a:t>‹#›</a:t>
            </a:fld>
            <a:endParaRPr lang="en-US"/>
          </a:p>
        </p:txBody>
      </p:sp>
    </p:spTree>
    <p:extLst>
      <p:ext uri="{BB962C8B-B14F-4D97-AF65-F5344CB8AC3E}">
        <p14:creationId xmlns:p14="http://schemas.microsoft.com/office/powerpoint/2010/main" val="3631393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B2DCA7-D104-4C2A-B48F-F568182EBFE3}"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12B20-837D-4A96-8A6F-646325EEF0C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59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B2DCA7-D104-4C2A-B48F-F568182EBFE3}"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12B20-837D-4A96-8A6F-646325EEF0C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9387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2DCA7-D104-4C2A-B48F-F568182EBFE3}"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12B20-837D-4A96-8A6F-646325EEF0C2}" type="slidenum">
              <a:rPr lang="en-US" smtClean="0"/>
              <a:t>‹#›</a:t>
            </a:fld>
            <a:endParaRPr lang="en-US"/>
          </a:p>
        </p:txBody>
      </p:sp>
    </p:spTree>
    <p:extLst>
      <p:ext uri="{BB962C8B-B14F-4D97-AF65-F5344CB8AC3E}">
        <p14:creationId xmlns:p14="http://schemas.microsoft.com/office/powerpoint/2010/main" val="3887728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B2DCA7-D104-4C2A-B48F-F568182EBFE3}"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12B20-837D-4A96-8A6F-646325EEF0C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1003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B2DCA7-D104-4C2A-B48F-F568182EBFE3}"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12B20-837D-4A96-8A6F-646325EEF0C2}" type="slidenum">
              <a:rPr lang="en-US" smtClean="0"/>
              <a:t>‹#›</a:t>
            </a:fld>
            <a:endParaRPr lang="en-US"/>
          </a:p>
        </p:txBody>
      </p:sp>
    </p:spTree>
    <p:extLst>
      <p:ext uri="{BB962C8B-B14F-4D97-AF65-F5344CB8AC3E}">
        <p14:creationId xmlns:p14="http://schemas.microsoft.com/office/powerpoint/2010/main" val="4244306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B2DCA7-D104-4C2A-B48F-F568182EBFE3}"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12B20-837D-4A96-8A6F-646325EEF0C2}" type="slidenum">
              <a:rPr lang="en-US" smtClean="0"/>
              <a:t>‹#›</a:t>
            </a:fld>
            <a:endParaRPr lang="en-US"/>
          </a:p>
        </p:txBody>
      </p:sp>
    </p:spTree>
    <p:extLst>
      <p:ext uri="{BB962C8B-B14F-4D97-AF65-F5344CB8AC3E}">
        <p14:creationId xmlns:p14="http://schemas.microsoft.com/office/powerpoint/2010/main" val="1238239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2DCA7-D104-4C2A-B48F-F568182EBFE3}"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12B20-837D-4A96-8A6F-646325EEF0C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287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3759200" y="1981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7924800" y="1981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546603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2DCA7-D104-4C2A-B48F-F568182EBFE3}"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12B20-837D-4A96-8A6F-646325EEF0C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0028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2DCA7-D104-4C2A-B48F-F568182EBFE3}"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12B20-837D-4A96-8A6F-646325EEF0C2}" type="slidenum">
              <a:rPr lang="en-US" smtClean="0"/>
              <a:t>‹#›</a:t>
            </a:fld>
            <a:endParaRPr lang="en-US"/>
          </a:p>
        </p:txBody>
      </p:sp>
    </p:spTree>
    <p:extLst>
      <p:ext uri="{BB962C8B-B14F-4D97-AF65-F5344CB8AC3E}">
        <p14:creationId xmlns:p14="http://schemas.microsoft.com/office/powerpoint/2010/main" val="208321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2DCA7-D104-4C2A-B48F-F568182EBFE3}"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12B20-837D-4A96-8A6F-646325EEF0C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297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2DCA7-D104-4C2A-B48F-F568182EBFE3}"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12B20-837D-4A96-8A6F-646325EEF0C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3697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2DCA7-D104-4C2A-B48F-F568182EBFE3}"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12B20-837D-4A96-8A6F-646325EEF0C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6206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2DCA7-D104-4C2A-B48F-F568182EBFE3}"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12B20-837D-4A96-8A6F-646325EEF0C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1077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7" name="Shape 7"/>
          <p:cNvSpPr>
            <a:spLocks noGrp="1"/>
          </p:cNvSpPr>
          <p:nvPr>
            <p:ph type="title"/>
          </p:nvPr>
        </p:nvSpPr>
        <p:spPr>
          <a:xfrm>
            <a:off x="1190625" y="1044773"/>
            <a:ext cx="9810750" cy="2437805"/>
          </a:xfrm>
          <a:prstGeom prst="rect">
            <a:avLst/>
          </a:prstGeom>
        </p:spPr>
        <p:txBody>
          <a:bodyPr anchor="b"/>
          <a:lstStyle/>
          <a:p>
            <a:pPr lvl="0">
              <a:defRPr sz="1800">
                <a:solidFill>
                  <a:srgbClr val="000000"/>
                </a:solidFill>
              </a:defRPr>
            </a:pPr>
            <a:r>
              <a:rPr sz="5062">
                <a:solidFill>
                  <a:srgbClr val="2F1A14"/>
                </a:solidFill>
              </a:rPr>
              <a:t>Title Text</a:t>
            </a:r>
          </a:p>
        </p:txBody>
      </p:sp>
      <p:sp>
        <p:nvSpPr>
          <p:cNvPr id="8" name="Shape 8"/>
          <p:cNvSpPr>
            <a:spLocks noGrp="1"/>
          </p:cNvSpPr>
          <p:nvPr>
            <p:ph type="body" idx="1"/>
          </p:nvPr>
        </p:nvSpPr>
        <p:spPr>
          <a:xfrm>
            <a:off x="1190625" y="3536156"/>
            <a:ext cx="9810750" cy="1035844"/>
          </a:xfrm>
          <a:prstGeom prst="rect">
            <a:avLst/>
          </a:prstGeom>
        </p:spPr>
        <p:txBody>
          <a:bodyPr anchor="t"/>
          <a:lstStyle>
            <a:lvl1pPr marL="0" indent="0" algn="ctr">
              <a:spcBef>
                <a:spcPts val="0"/>
              </a:spcBef>
              <a:buSzTx/>
              <a:buNone/>
              <a:defRPr sz="2531"/>
            </a:lvl1pPr>
            <a:lvl2pPr marL="0" indent="0" algn="ctr">
              <a:spcBef>
                <a:spcPts val="0"/>
              </a:spcBef>
              <a:buSzTx/>
              <a:buNone/>
              <a:defRPr sz="2531"/>
            </a:lvl2pPr>
            <a:lvl3pPr marL="0" indent="357175" algn="ctr">
              <a:spcBef>
                <a:spcPts val="0"/>
              </a:spcBef>
              <a:buSzTx/>
              <a:buNone/>
              <a:defRPr sz="2531"/>
            </a:lvl3pPr>
            <a:lvl4pPr marL="0" indent="714350" algn="ctr">
              <a:spcBef>
                <a:spcPts val="0"/>
              </a:spcBef>
              <a:buSzTx/>
              <a:buNone/>
              <a:defRPr sz="2531"/>
            </a:lvl4pPr>
            <a:lvl5pPr marL="0" indent="1071524" algn="ctr">
              <a:spcBef>
                <a:spcPts val="0"/>
              </a:spcBef>
              <a:buSzTx/>
              <a:buNone/>
              <a:defRPr sz="2531"/>
            </a:lvl5pPr>
          </a:lstStyle>
          <a:p>
            <a:pPr lvl="0">
              <a:defRPr sz="1800">
                <a:solidFill>
                  <a:srgbClr val="000000"/>
                </a:solidFill>
              </a:defRPr>
            </a:pPr>
            <a:r>
              <a:rPr sz="2531">
                <a:solidFill>
                  <a:srgbClr val="2F1A14"/>
                </a:solidFill>
              </a:rPr>
              <a:t>Body Level One</a:t>
            </a:r>
          </a:p>
          <a:p>
            <a:pPr lvl="1">
              <a:defRPr sz="1800">
                <a:solidFill>
                  <a:srgbClr val="000000"/>
                </a:solidFill>
              </a:defRPr>
            </a:pPr>
            <a:r>
              <a:rPr sz="2531">
                <a:solidFill>
                  <a:srgbClr val="2F1A14"/>
                </a:solidFill>
              </a:rPr>
              <a:t>Body Level Two</a:t>
            </a:r>
          </a:p>
          <a:p>
            <a:pPr lvl="2">
              <a:defRPr sz="1800">
                <a:solidFill>
                  <a:srgbClr val="000000"/>
                </a:solidFill>
              </a:defRPr>
            </a:pPr>
            <a:r>
              <a:rPr sz="2531">
                <a:solidFill>
                  <a:srgbClr val="2F1A14"/>
                </a:solidFill>
              </a:rPr>
              <a:t>Body Level Three</a:t>
            </a:r>
          </a:p>
          <a:p>
            <a:pPr lvl="3">
              <a:defRPr sz="1800">
                <a:solidFill>
                  <a:srgbClr val="000000"/>
                </a:solidFill>
              </a:defRPr>
            </a:pPr>
            <a:r>
              <a:rPr sz="2531">
                <a:solidFill>
                  <a:srgbClr val="2F1A14"/>
                </a:solidFill>
              </a:rPr>
              <a:t>Body Level Four</a:t>
            </a:r>
          </a:p>
          <a:p>
            <a:pPr lvl="4">
              <a:defRPr sz="1800">
                <a:solidFill>
                  <a:srgbClr val="000000"/>
                </a:solidFill>
              </a:defRPr>
            </a:pPr>
            <a:r>
              <a:rPr sz="2531">
                <a:solidFill>
                  <a:srgbClr val="2F1A14"/>
                </a:solidFill>
              </a:rPr>
              <a:t>Body Level Five</a:t>
            </a:r>
          </a:p>
        </p:txBody>
      </p:sp>
    </p:spTree>
    <p:extLst>
      <p:ext uri="{BB962C8B-B14F-4D97-AF65-F5344CB8AC3E}">
        <p14:creationId xmlns:p14="http://schemas.microsoft.com/office/powerpoint/2010/main" val="3779926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391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69528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53466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343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8114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CA"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45011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03878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7.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bwMode="auto">
          <a:xfrm>
            <a:off x="-48683" y="6368751"/>
            <a:ext cx="12289365" cy="500758"/>
          </a:xfrm>
          <a:prstGeom prst="rect">
            <a:avLst/>
          </a:prstGeom>
          <a:solidFill>
            <a:srgbClr val="002060"/>
          </a:solidFill>
          <a:ln w="9525" cap="flat" cmpd="sng" algn="ctr">
            <a:noFill/>
            <a:prstDash val="solid"/>
            <a:round/>
            <a:headEnd type="none" w="med" len="med"/>
            <a:tailEnd type="none" w="med" len="med"/>
          </a:ln>
          <a:effectLst>
            <a:softEdge rad="12700"/>
          </a:effectLst>
          <a:extLst/>
        </p:spPr>
        <p:txBody>
          <a:bodyPr/>
          <a:lstStyle/>
          <a:p>
            <a:pPr algn="r">
              <a:defRPr/>
            </a:pPr>
            <a:r>
              <a:rPr lang="en-US" sz="2000" b="0" i="1" dirty="0">
                <a:solidFill>
                  <a:schemeClr val="tx1"/>
                </a:solidFill>
                <a:latin typeface="Calibri" pitchFamily="34" charset="0"/>
                <a:ea typeface="+mn-ea"/>
                <a:cs typeface="Arial" charset="0"/>
              </a:rPr>
              <a:t>Thunderbird Partnership Foundation</a:t>
            </a:r>
          </a:p>
        </p:txBody>
      </p:sp>
      <p:pic>
        <p:nvPicPr>
          <p:cNvPr id="9" name="Picture 8"/>
          <p:cNvPicPr>
            <a:picLocks noChangeAspect="1"/>
          </p:cNvPicPr>
          <p:nvPr/>
        </p:nvPicPr>
        <p:blipFill rotWithShape="1">
          <a:blip r:embed="rId15">
            <a:extLst>
              <a:ext uri="{28A0092B-C50C-407E-A947-70E740481C1C}">
                <a14:useLocalDpi xmlns:a14="http://schemas.microsoft.com/office/drawing/2010/main" val="0"/>
              </a:ext>
            </a:extLst>
          </a:blip>
          <a:srcRect t="41102"/>
          <a:stretch/>
        </p:blipFill>
        <p:spPr>
          <a:xfrm>
            <a:off x="5093" y="1"/>
            <a:ext cx="12186907" cy="1513203"/>
          </a:xfrm>
          <a:prstGeom prst="rect">
            <a:avLst/>
          </a:prstGeom>
          <a:effectLst>
            <a:reflection blurRad="6350" stA="50000" endA="300" endPos="55000" dir="5400000" sy="-100000" algn="bl" rotWithShape="0"/>
          </a:effectLst>
        </p:spPr>
      </p:pic>
      <p:sp>
        <p:nvSpPr>
          <p:cNvPr id="1026" name="Rectangle 4"/>
          <p:cNvSpPr>
            <a:spLocks noGrp="1" noChangeArrowheads="1"/>
          </p:cNvSpPr>
          <p:nvPr>
            <p:ph type="title"/>
          </p:nvPr>
        </p:nvSpPr>
        <p:spPr bwMode="auto">
          <a:xfrm>
            <a:off x="2446867" y="1133475"/>
            <a:ext cx="950595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1031" name="Rectangle 5"/>
          <p:cNvSpPr>
            <a:spLocks noGrp="1" noChangeArrowheads="1"/>
          </p:cNvSpPr>
          <p:nvPr>
            <p:ph type="body" idx="1"/>
          </p:nvPr>
        </p:nvSpPr>
        <p:spPr bwMode="auto">
          <a:xfrm>
            <a:off x="2446867" y="2338389"/>
            <a:ext cx="9505951" cy="378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a:t>
            </a:r>
          </a:p>
        </p:txBody>
      </p:sp>
      <p:pic>
        <p:nvPicPr>
          <p:cNvPr id="1032" name="Picture 2" descr="Thunderbird logo-2 copy.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5075239"/>
            <a:ext cx="2089151"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331991"/>
      </p:ext>
    </p:extLst>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1" fontAlgn="base" hangingPunct="1">
        <a:lnSpc>
          <a:spcPct val="70000"/>
        </a:lnSpc>
        <a:spcBef>
          <a:spcPct val="0"/>
        </a:spcBef>
        <a:spcAft>
          <a:spcPct val="0"/>
        </a:spcAft>
        <a:defRPr sz="3600" b="1">
          <a:solidFill>
            <a:srgbClr val="FF9900"/>
          </a:solidFill>
          <a:effectLst>
            <a:outerShdw blurRad="38100" dist="38100" dir="2700000" algn="tl">
              <a:srgbClr val="000000">
                <a:alpha val="43137"/>
              </a:srgbClr>
            </a:outerShdw>
          </a:effectLst>
          <a:latin typeface="Garamond" pitchFamily="18" charset="0"/>
          <a:ea typeface="MS PGothic" panose="020B0600070205080204" pitchFamily="34" charset="-128"/>
          <a:cs typeface="ＭＳ Ｐゴシック" charset="0"/>
        </a:defRPr>
      </a:lvl1pPr>
      <a:lvl2pPr algn="l" rtl="0" eaLnBrk="1" fontAlgn="base" hangingPunct="1">
        <a:lnSpc>
          <a:spcPct val="70000"/>
        </a:lnSpc>
        <a:spcBef>
          <a:spcPct val="0"/>
        </a:spcBef>
        <a:spcAft>
          <a:spcPct val="0"/>
        </a:spcAft>
        <a:defRPr sz="3600" b="1">
          <a:solidFill>
            <a:srgbClr val="FF9900"/>
          </a:solidFill>
          <a:latin typeface="Garamond" pitchFamily="18" charset="0"/>
          <a:ea typeface="MS PGothic" panose="020B0600070205080204" pitchFamily="34" charset="-128"/>
          <a:cs typeface="ＭＳ Ｐゴシック" charset="0"/>
        </a:defRPr>
      </a:lvl2pPr>
      <a:lvl3pPr algn="l" rtl="0" eaLnBrk="1" fontAlgn="base" hangingPunct="1">
        <a:lnSpc>
          <a:spcPct val="70000"/>
        </a:lnSpc>
        <a:spcBef>
          <a:spcPct val="0"/>
        </a:spcBef>
        <a:spcAft>
          <a:spcPct val="0"/>
        </a:spcAft>
        <a:defRPr sz="3600" b="1">
          <a:solidFill>
            <a:srgbClr val="FF9900"/>
          </a:solidFill>
          <a:latin typeface="Garamond" pitchFamily="18" charset="0"/>
          <a:ea typeface="MS PGothic" panose="020B0600070205080204" pitchFamily="34" charset="-128"/>
          <a:cs typeface="ＭＳ Ｐゴシック" charset="0"/>
        </a:defRPr>
      </a:lvl3pPr>
      <a:lvl4pPr algn="l" rtl="0" eaLnBrk="1" fontAlgn="base" hangingPunct="1">
        <a:lnSpc>
          <a:spcPct val="70000"/>
        </a:lnSpc>
        <a:spcBef>
          <a:spcPct val="0"/>
        </a:spcBef>
        <a:spcAft>
          <a:spcPct val="0"/>
        </a:spcAft>
        <a:defRPr sz="3600" b="1">
          <a:solidFill>
            <a:srgbClr val="FF9900"/>
          </a:solidFill>
          <a:latin typeface="Garamond" pitchFamily="18" charset="0"/>
          <a:ea typeface="MS PGothic" panose="020B0600070205080204" pitchFamily="34" charset="-128"/>
          <a:cs typeface="ＭＳ Ｐゴシック" charset="0"/>
        </a:defRPr>
      </a:lvl4pPr>
      <a:lvl5pPr algn="l" rtl="0" eaLnBrk="1" fontAlgn="base" hangingPunct="1">
        <a:lnSpc>
          <a:spcPct val="70000"/>
        </a:lnSpc>
        <a:spcBef>
          <a:spcPct val="0"/>
        </a:spcBef>
        <a:spcAft>
          <a:spcPct val="0"/>
        </a:spcAft>
        <a:defRPr sz="3600" b="1">
          <a:solidFill>
            <a:srgbClr val="FF9900"/>
          </a:solidFill>
          <a:latin typeface="Garamond" pitchFamily="18" charset="0"/>
          <a:ea typeface="MS PGothic" panose="020B0600070205080204" pitchFamily="34" charset="-128"/>
          <a:cs typeface="ＭＳ Ｐゴシック" charset="0"/>
        </a:defRPr>
      </a:lvl5pPr>
      <a:lvl6pPr marL="457200" algn="l" rtl="0" eaLnBrk="1" fontAlgn="base" hangingPunct="1">
        <a:lnSpc>
          <a:spcPct val="70000"/>
        </a:lnSpc>
        <a:spcBef>
          <a:spcPct val="0"/>
        </a:spcBef>
        <a:spcAft>
          <a:spcPct val="0"/>
        </a:spcAft>
        <a:defRPr sz="3600" b="1" i="1">
          <a:solidFill>
            <a:schemeClr val="tx2"/>
          </a:solidFill>
          <a:latin typeface="Corbel" pitchFamily="34" charset="0"/>
          <a:cs typeface="Arial" charset="0"/>
        </a:defRPr>
      </a:lvl6pPr>
      <a:lvl7pPr marL="914400" algn="l" rtl="0" eaLnBrk="1" fontAlgn="base" hangingPunct="1">
        <a:lnSpc>
          <a:spcPct val="70000"/>
        </a:lnSpc>
        <a:spcBef>
          <a:spcPct val="0"/>
        </a:spcBef>
        <a:spcAft>
          <a:spcPct val="0"/>
        </a:spcAft>
        <a:defRPr sz="3600" b="1" i="1">
          <a:solidFill>
            <a:schemeClr val="tx2"/>
          </a:solidFill>
          <a:latin typeface="Corbel" pitchFamily="34" charset="0"/>
          <a:cs typeface="Arial" charset="0"/>
        </a:defRPr>
      </a:lvl7pPr>
      <a:lvl8pPr marL="1371600" algn="l" rtl="0" eaLnBrk="1" fontAlgn="base" hangingPunct="1">
        <a:lnSpc>
          <a:spcPct val="70000"/>
        </a:lnSpc>
        <a:spcBef>
          <a:spcPct val="0"/>
        </a:spcBef>
        <a:spcAft>
          <a:spcPct val="0"/>
        </a:spcAft>
        <a:defRPr sz="3600" b="1" i="1">
          <a:solidFill>
            <a:schemeClr val="tx2"/>
          </a:solidFill>
          <a:latin typeface="Corbel" pitchFamily="34" charset="0"/>
          <a:cs typeface="Arial" charset="0"/>
        </a:defRPr>
      </a:lvl8pPr>
      <a:lvl9pPr marL="1828800" algn="l" rtl="0" eaLnBrk="1" fontAlgn="base" hangingPunct="1">
        <a:lnSpc>
          <a:spcPct val="70000"/>
        </a:lnSpc>
        <a:spcBef>
          <a:spcPct val="0"/>
        </a:spcBef>
        <a:spcAft>
          <a:spcPct val="0"/>
        </a:spcAft>
        <a:defRPr sz="3600" b="1" i="1">
          <a:solidFill>
            <a:schemeClr val="tx2"/>
          </a:solidFill>
          <a:latin typeface="Corbel" pitchFamily="34" charset="0"/>
          <a:cs typeface="Arial" charset="0"/>
        </a:defRPr>
      </a:lvl9pPr>
    </p:titleStyle>
    <p:bodyStyle>
      <a:lvl1pPr marL="342900" indent="-342900" algn="l" rtl="0" eaLnBrk="1" fontAlgn="base" hangingPunct="1">
        <a:spcBef>
          <a:spcPct val="20000"/>
        </a:spcBef>
        <a:spcAft>
          <a:spcPct val="0"/>
        </a:spcAft>
        <a:buClr>
          <a:srgbClr val="003173"/>
        </a:buClr>
        <a:buSzPct val="60000"/>
        <a:buFont typeface="Wingdings" panose="05000000000000000000" pitchFamily="2" charset="2"/>
        <a:buChar char="n"/>
        <a:defRPr sz="2800" b="1">
          <a:solidFill>
            <a:schemeClr val="tx1"/>
          </a:solidFill>
          <a:latin typeface="+mn-lt"/>
          <a:ea typeface="MS PGothic" panose="020B0600070205080204" pitchFamily="34" charset="-128"/>
          <a:cs typeface="ＭＳ Ｐゴシック" charset="0"/>
        </a:defRPr>
      </a:lvl1pPr>
      <a:lvl2pPr marL="457200" algn="l" rtl="0" eaLnBrk="1" fontAlgn="base" hangingPunct="1">
        <a:spcBef>
          <a:spcPct val="20000"/>
        </a:spcBef>
        <a:spcAft>
          <a:spcPct val="0"/>
        </a:spcAft>
        <a:buClr>
          <a:schemeClr val="tx2"/>
        </a:buClr>
        <a:buSzPct val="65000"/>
        <a:buFont typeface="Wingdings" panose="05000000000000000000" pitchFamily="2" charset="2"/>
        <a:defRPr sz="2600" b="1">
          <a:solidFill>
            <a:schemeClr val="tx1"/>
          </a:solidFill>
          <a:latin typeface="+mn-lt"/>
          <a:ea typeface="MS PGothic" panose="020B0600070205080204" pitchFamily="34" charset="-128"/>
          <a:cs typeface="+mn-cs"/>
        </a:defRPr>
      </a:lvl2pPr>
      <a:lvl3pPr marL="914400" algn="l" rtl="0" eaLnBrk="1" fontAlgn="base" hangingPunct="1">
        <a:spcBef>
          <a:spcPct val="20000"/>
        </a:spcBef>
        <a:spcAft>
          <a:spcPct val="0"/>
        </a:spcAft>
        <a:buClr>
          <a:srgbClr val="003173"/>
        </a:buClr>
        <a:buSzPct val="65000"/>
        <a:buFont typeface="Wingdings" panose="05000000000000000000" pitchFamily="2" charset="2"/>
        <a:defRPr sz="2400" b="1">
          <a:solidFill>
            <a:schemeClr val="tx1"/>
          </a:solidFill>
          <a:latin typeface="+mn-lt"/>
          <a:ea typeface="MS PGothic" panose="020B0600070205080204" pitchFamily="34" charset="-128"/>
          <a:cs typeface="+mn-cs"/>
        </a:defRPr>
      </a:lvl3pPr>
      <a:lvl4pPr marL="1371600" algn="l" rtl="0" eaLnBrk="1" fontAlgn="base" hangingPunct="1">
        <a:spcBef>
          <a:spcPct val="20000"/>
        </a:spcBef>
        <a:spcAft>
          <a:spcPct val="0"/>
        </a:spcAft>
        <a:buClr>
          <a:schemeClr val="tx2"/>
        </a:buClr>
        <a:buSzPct val="100000"/>
        <a:defRPr sz="2000" b="1">
          <a:solidFill>
            <a:schemeClr val="tx1"/>
          </a:solidFill>
          <a:latin typeface="Calibri" pitchFamily="34" charset="0"/>
          <a:ea typeface="MS PGothic" panose="020B0600070205080204" pitchFamily="34" charset="-128"/>
          <a:cs typeface="+mn-cs"/>
        </a:defRPr>
      </a:lvl4pPr>
      <a:lvl5pPr marL="1828800" algn="l" rtl="0" eaLnBrk="1" fontAlgn="base" hangingPunct="1">
        <a:spcBef>
          <a:spcPct val="20000"/>
        </a:spcBef>
        <a:spcAft>
          <a:spcPct val="0"/>
        </a:spcAft>
        <a:buClr>
          <a:srgbClr val="003173"/>
        </a:buClr>
        <a:buSzPct val="100000"/>
        <a:buFont typeface="Times New Roman" panose="02020603050405020304" pitchFamily="18" charset="0"/>
        <a:defRPr sz="2000" b="1">
          <a:solidFill>
            <a:schemeClr val="tx1"/>
          </a:solidFill>
          <a:latin typeface="Calibri" pitchFamily="34" charset="0"/>
          <a:ea typeface="MS PGothic" panose="020B0600070205080204" pitchFamily="34" charset="-128"/>
          <a:cs typeface="+mn-cs"/>
        </a:defRPr>
      </a:lvl5pPr>
      <a:lvl6pPr marL="2514600" indent="-228600" algn="l" rtl="0" eaLnBrk="1" fontAlgn="base" hangingPunct="1">
        <a:spcBef>
          <a:spcPct val="20000"/>
        </a:spcBef>
        <a:spcAft>
          <a:spcPct val="0"/>
        </a:spcAft>
        <a:buClr>
          <a:srgbClr val="003173"/>
        </a:buClr>
        <a:buSzPct val="100000"/>
        <a:buFont typeface="Times New Roman" pitchFamily="18" charset="0"/>
        <a:buChar char="–"/>
        <a:defRPr sz="2000" b="1">
          <a:solidFill>
            <a:schemeClr val="tx1"/>
          </a:solidFill>
          <a:latin typeface="Calibri" pitchFamily="34" charset="0"/>
          <a:cs typeface="+mn-cs"/>
        </a:defRPr>
      </a:lvl6pPr>
      <a:lvl7pPr marL="2971800" indent="-228600" algn="l" rtl="0" eaLnBrk="1" fontAlgn="base" hangingPunct="1">
        <a:spcBef>
          <a:spcPct val="20000"/>
        </a:spcBef>
        <a:spcAft>
          <a:spcPct val="0"/>
        </a:spcAft>
        <a:buClr>
          <a:srgbClr val="003173"/>
        </a:buClr>
        <a:buSzPct val="100000"/>
        <a:buFont typeface="Times New Roman" pitchFamily="18" charset="0"/>
        <a:buChar char="–"/>
        <a:defRPr sz="2000" b="1">
          <a:solidFill>
            <a:schemeClr val="tx1"/>
          </a:solidFill>
          <a:latin typeface="Calibri" pitchFamily="34" charset="0"/>
          <a:cs typeface="+mn-cs"/>
        </a:defRPr>
      </a:lvl7pPr>
      <a:lvl8pPr marL="3429000" indent="-228600" algn="l" rtl="0" eaLnBrk="1" fontAlgn="base" hangingPunct="1">
        <a:spcBef>
          <a:spcPct val="20000"/>
        </a:spcBef>
        <a:spcAft>
          <a:spcPct val="0"/>
        </a:spcAft>
        <a:buClr>
          <a:srgbClr val="003173"/>
        </a:buClr>
        <a:buSzPct val="100000"/>
        <a:buFont typeface="Times New Roman" pitchFamily="18" charset="0"/>
        <a:buChar char="–"/>
        <a:defRPr sz="2000" b="1">
          <a:solidFill>
            <a:schemeClr val="tx1"/>
          </a:solidFill>
          <a:latin typeface="Calibri" pitchFamily="34" charset="0"/>
          <a:cs typeface="+mn-cs"/>
        </a:defRPr>
      </a:lvl8pPr>
      <a:lvl9pPr marL="3886200" indent="-228600" algn="l" rtl="0" eaLnBrk="1" fontAlgn="base" hangingPunct="1">
        <a:spcBef>
          <a:spcPct val="20000"/>
        </a:spcBef>
        <a:spcAft>
          <a:spcPct val="0"/>
        </a:spcAft>
        <a:buClr>
          <a:srgbClr val="003173"/>
        </a:buClr>
        <a:buSzPct val="100000"/>
        <a:buFont typeface="Times New Roman" pitchFamily="18" charset="0"/>
        <a:buChar char="–"/>
        <a:defRPr sz="2000" b="1">
          <a:solidFill>
            <a:schemeClr val="tx1"/>
          </a:solidFill>
          <a:latin typeface="Calibri"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bwMode="auto">
          <a:xfrm>
            <a:off x="-48683" y="6368751"/>
            <a:ext cx="12289365" cy="500758"/>
          </a:xfrm>
          <a:prstGeom prst="rect">
            <a:avLst/>
          </a:prstGeom>
          <a:solidFill>
            <a:srgbClr val="002060"/>
          </a:solidFill>
          <a:ln w="9525" cap="flat" cmpd="sng" algn="ctr">
            <a:noFill/>
            <a:prstDash val="solid"/>
            <a:round/>
            <a:headEnd type="none" w="med" len="med"/>
            <a:tailEnd type="none" w="med" len="med"/>
          </a:ln>
          <a:effectLst>
            <a:softEdge rad="12700"/>
          </a:effectLst>
          <a:extLst/>
        </p:spPr>
        <p:txBody>
          <a:bodyPr/>
          <a:lstStyle/>
          <a:p>
            <a:pPr algn="r">
              <a:defRPr/>
            </a:pPr>
            <a:r>
              <a:rPr lang="en-US" sz="2000" b="0" i="1" dirty="0">
                <a:solidFill>
                  <a:schemeClr val="tx1"/>
                </a:solidFill>
                <a:latin typeface="Calibri" pitchFamily="34" charset="0"/>
                <a:ea typeface="+mn-ea"/>
                <a:cs typeface="Arial" charset="0"/>
              </a:rPr>
              <a:t>diversityteam.org</a:t>
            </a:r>
          </a:p>
        </p:txBody>
      </p:sp>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t="41102"/>
          <a:stretch/>
        </p:blipFill>
        <p:spPr>
          <a:xfrm>
            <a:off x="5093" y="1"/>
            <a:ext cx="12186907" cy="1513203"/>
          </a:xfrm>
          <a:prstGeom prst="rect">
            <a:avLst/>
          </a:prstGeom>
          <a:effectLst>
            <a:reflection blurRad="6350" stA="50000" endA="300" endPos="55000" dir="5400000" sy="-100000" algn="bl" rotWithShape="0"/>
          </a:effectLst>
        </p:spPr>
      </p:pic>
      <p:sp>
        <p:nvSpPr>
          <p:cNvPr id="1026" name="Rectangle 4"/>
          <p:cNvSpPr>
            <a:spLocks noGrp="1" noChangeArrowheads="1"/>
          </p:cNvSpPr>
          <p:nvPr>
            <p:ph type="title"/>
          </p:nvPr>
        </p:nvSpPr>
        <p:spPr bwMode="auto">
          <a:xfrm>
            <a:off x="2446867" y="1133475"/>
            <a:ext cx="950595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2055" name="Rectangle 5"/>
          <p:cNvSpPr>
            <a:spLocks noGrp="1" noChangeArrowheads="1"/>
          </p:cNvSpPr>
          <p:nvPr>
            <p:ph type="body" idx="1"/>
          </p:nvPr>
        </p:nvSpPr>
        <p:spPr bwMode="auto">
          <a:xfrm>
            <a:off x="2446867" y="2338389"/>
            <a:ext cx="9505951" cy="378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56" name="Group 15"/>
          <p:cNvGrpSpPr>
            <a:grpSpLocks/>
          </p:cNvGrpSpPr>
          <p:nvPr/>
        </p:nvGrpSpPr>
        <p:grpSpPr bwMode="auto">
          <a:xfrm>
            <a:off x="141817" y="4383088"/>
            <a:ext cx="2097616" cy="1727200"/>
            <a:chOff x="310" y="3077"/>
            <a:chExt cx="991" cy="1088"/>
          </a:xfrm>
        </p:grpSpPr>
        <p:pic>
          <p:nvPicPr>
            <p:cNvPr id="2057" name="Picture 10" descr="logo_iwc-borderless-letterhea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 y="3589"/>
              <a:ext cx="99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1" descr="volunteer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 y="3077"/>
              <a:ext cx="704"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95384563"/>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txStyles>
    <p:titleStyle>
      <a:lvl1pPr algn="l" rtl="0" eaLnBrk="1" fontAlgn="base" hangingPunct="1">
        <a:lnSpc>
          <a:spcPct val="70000"/>
        </a:lnSpc>
        <a:spcBef>
          <a:spcPct val="0"/>
        </a:spcBef>
        <a:spcAft>
          <a:spcPct val="0"/>
        </a:spcAft>
        <a:defRPr sz="3600" b="1">
          <a:solidFill>
            <a:srgbClr val="FF9900"/>
          </a:solidFill>
          <a:effectLst>
            <a:outerShdw blurRad="38100" dist="38100" dir="2700000" algn="tl">
              <a:srgbClr val="000000">
                <a:alpha val="43137"/>
              </a:srgbClr>
            </a:outerShdw>
          </a:effectLst>
          <a:latin typeface="Garamond" pitchFamily="18" charset="0"/>
          <a:ea typeface="MS PGothic" panose="020B0600070205080204" pitchFamily="34" charset="-128"/>
          <a:cs typeface="ＭＳ Ｐゴシック" charset="0"/>
        </a:defRPr>
      </a:lvl1pPr>
      <a:lvl2pPr algn="l" rtl="0" eaLnBrk="1" fontAlgn="base" hangingPunct="1">
        <a:lnSpc>
          <a:spcPct val="70000"/>
        </a:lnSpc>
        <a:spcBef>
          <a:spcPct val="0"/>
        </a:spcBef>
        <a:spcAft>
          <a:spcPct val="0"/>
        </a:spcAft>
        <a:defRPr sz="3600" b="1">
          <a:solidFill>
            <a:srgbClr val="FF9900"/>
          </a:solidFill>
          <a:latin typeface="Garamond" pitchFamily="18" charset="0"/>
          <a:ea typeface="MS PGothic" panose="020B0600070205080204" pitchFamily="34" charset="-128"/>
          <a:cs typeface="ＭＳ Ｐゴシック" charset="0"/>
        </a:defRPr>
      </a:lvl2pPr>
      <a:lvl3pPr algn="l" rtl="0" eaLnBrk="1" fontAlgn="base" hangingPunct="1">
        <a:lnSpc>
          <a:spcPct val="70000"/>
        </a:lnSpc>
        <a:spcBef>
          <a:spcPct val="0"/>
        </a:spcBef>
        <a:spcAft>
          <a:spcPct val="0"/>
        </a:spcAft>
        <a:defRPr sz="3600" b="1">
          <a:solidFill>
            <a:srgbClr val="FF9900"/>
          </a:solidFill>
          <a:latin typeface="Garamond" pitchFamily="18" charset="0"/>
          <a:ea typeface="MS PGothic" panose="020B0600070205080204" pitchFamily="34" charset="-128"/>
          <a:cs typeface="ＭＳ Ｐゴシック" charset="0"/>
        </a:defRPr>
      </a:lvl3pPr>
      <a:lvl4pPr algn="l" rtl="0" eaLnBrk="1" fontAlgn="base" hangingPunct="1">
        <a:lnSpc>
          <a:spcPct val="70000"/>
        </a:lnSpc>
        <a:spcBef>
          <a:spcPct val="0"/>
        </a:spcBef>
        <a:spcAft>
          <a:spcPct val="0"/>
        </a:spcAft>
        <a:defRPr sz="3600" b="1">
          <a:solidFill>
            <a:srgbClr val="FF9900"/>
          </a:solidFill>
          <a:latin typeface="Garamond" pitchFamily="18" charset="0"/>
          <a:ea typeface="MS PGothic" panose="020B0600070205080204" pitchFamily="34" charset="-128"/>
          <a:cs typeface="ＭＳ Ｐゴシック" charset="0"/>
        </a:defRPr>
      </a:lvl4pPr>
      <a:lvl5pPr algn="l" rtl="0" eaLnBrk="1" fontAlgn="base" hangingPunct="1">
        <a:lnSpc>
          <a:spcPct val="70000"/>
        </a:lnSpc>
        <a:spcBef>
          <a:spcPct val="0"/>
        </a:spcBef>
        <a:spcAft>
          <a:spcPct val="0"/>
        </a:spcAft>
        <a:defRPr sz="3600" b="1">
          <a:solidFill>
            <a:srgbClr val="FF9900"/>
          </a:solidFill>
          <a:latin typeface="Garamond" pitchFamily="18" charset="0"/>
          <a:ea typeface="MS PGothic" panose="020B0600070205080204" pitchFamily="34" charset="-128"/>
          <a:cs typeface="ＭＳ Ｐゴシック" charset="0"/>
        </a:defRPr>
      </a:lvl5pPr>
      <a:lvl6pPr marL="457200" algn="l" rtl="0" eaLnBrk="1" fontAlgn="base" hangingPunct="1">
        <a:lnSpc>
          <a:spcPct val="70000"/>
        </a:lnSpc>
        <a:spcBef>
          <a:spcPct val="0"/>
        </a:spcBef>
        <a:spcAft>
          <a:spcPct val="0"/>
        </a:spcAft>
        <a:defRPr sz="3600" b="1" i="1">
          <a:solidFill>
            <a:schemeClr val="tx2"/>
          </a:solidFill>
          <a:latin typeface="Corbel" pitchFamily="34" charset="0"/>
          <a:cs typeface="Arial" charset="0"/>
        </a:defRPr>
      </a:lvl6pPr>
      <a:lvl7pPr marL="914400" algn="l" rtl="0" eaLnBrk="1" fontAlgn="base" hangingPunct="1">
        <a:lnSpc>
          <a:spcPct val="70000"/>
        </a:lnSpc>
        <a:spcBef>
          <a:spcPct val="0"/>
        </a:spcBef>
        <a:spcAft>
          <a:spcPct val="0"/>
        </a:spcAft>
        <a:defRPr sz="3600" b="1" i="1">
          <a:solidFill>
            <a:schemeClr val="tx2"/>
          </a:solidFill>
          <a:latin typeface="Corbel" pitchFamily="34" charset="0"/>
          <a:cs typeface="Arial" charset="0"/>
        </a:defRPr>
      </a:lvl7pPr>
      <a:lvl8pPr marL="1371600" algn="l" rtl="0" eaLnBrk="1" fontAlgn="base" hangingPunct="1">
        <a:lnSpc>
          <a:spcPct val="70000"/>
        </a:lnSpc>
        <a:spcBef>
          <a:spcPct val="0"/>
        </a:spcBef>
        <a:spcAft>
          <a:spcPct val="0"/>
        </a:spcAft>
        <a:defRPr sz="3600" b="1" i="1">
          <a:solidFill>
            <a:schemeClr val="tx2"/>
          </a:solidFill>
          <a:latin typeface="Corbel" pitchFamily="34" charset="0"/>
          <a:cs typeface="Arial" charset="0"/>
        </a:defRPr>
      </a:lvl8pPr>
      <a:lvl9pPr marL="1828800" algn="l" rtl="0" eaLnBrk="1" fontAlgn="base" hangingPunct="1">
        <a:lnSpc>
          <a:spcPct val="70000"/>
        </a:lnSpc>
        <a:spcBef>
          <a:spcPct val="0"/>
        </a:spcBef>
        <a:spcAft>
          <a:spcPct val="0"/>
        </a:spcAft>
        <a:defRPr sz="3600" b="1" i="1">
          <a:solidFill>
            <a:schemeClr val="tx2"/>
          </a:solidFill>
          <a:latin typeface="Corbel" pitchFamily="34" charset="0"/>
          <a:cs typeface="Arial" charset="0"/>
        </a:defRPr>
      </a:lvl9pPr>
    </p:titleStyle>
    <p:bodyStyle>
      <a:lvl1pPr marL="342900" indent="-342900" algn="l" rtl="0" eaLnBrk="1" fontAlgn="base" hangingPunct="1">
        <a:spcBef>
          <a:spcPct val="20000"/>
        </a:spcBef>
        <a:spcAft>
          <a:spcPct val="0"/>
        </a:spcAft>
        <a:buClr>
          <a:srgbClr val="003173"/>
        </a:buClr>
        <a:buSzPct val="60000"/>
        <a:buFont typeface="Wingdings" panose="05000000000000000000" pitchFamily="2" charset="2"/>
        <a:buChar char="n"/>
        <a:defRPr sz="2800" b="1">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lr>
          <a:schemeClr val="tx2"/>
        </a:buClr>
        <a:buSzPct val="65000"/>
        <a:buFont typeface="Wingdings" panose="05000000000000000000" pitchFamily="2" charset="2"/>
        <a:buChar char="u"/>
        <a:defRPr sz="2600" b="1">
          <a:solidFill>
            <a:schemeClr val="tx1"/>
          </a:solidFill>
          <a:latin typeface="+mn-lt"/>
          <a:ea typeface="MS PGothic" panose="020B0600070205080204" pitchFamily="34" charset="-128"/>
          <a:cs typeface="+mn-cs"/>
        </a:defRPr>
      </a:lvl2pPr>
      <a:lvl3pPr marL="1143000" indent="-228600" algn="l" rtl="0" eaLnBrk="1" fontAlgn="base" hangingPunct="1">
        <a:spcBef>
          <a:spcPct val="20000"/>
        </a:spcBef>
        <a:spcAft>
          <a:spcPct val="0"/>
        </a:spcAft>
        <a:buClr>
          <a:srgbClr val="003173"/>
        </a:buClr>
        <a:buSzPct val="65000"/>
        <a:buFont typeface="Wingdings" panose="05000000000000000000" pitchFamily="2" charset="2"/>
        <a:buChar char="«"/>
        <a:defRPr sz="2400" b="1">
          <a:solidFill>
            <a:schemeClr val="tx1"/>
          </a:solidFill>
          <a:latin typeface="+mn-lt"/>
          <a:ea typeface="MS PGothic" panose="020B0600070205080204" pitchFamily="34" charset="-128"/>
          <a:cs typeface="+mn-cs"/>
        </a:defRPr>
      </a:lvl3pPr>
      <a:lvl4pPr marL="1600200" indent="-228600" algn="l" rtl="0" eaLnBrk="1" fontAlgn="base" hangingPunct="1">
        <a:spcBef>
          <a:spcPct val="20000"/>
        </a:spcBef>
        <a:spcAft>
          <a:spcPct val="0"/>
        </a:spcAft>
        <a:buClr>
          <a:schemeClr val="tx2"/>
        </a:buClr>
        <a:buSzPct val="100000"/>
        <a:buChar char="•"/>
        <a:defRPr sz="2000" b="1">
          <a:solidFill>
            <a:schemeClr val="tx1"/>
          </a:solidFill>
          <a:latin typeface="Calibri" pitchFamily="34" charset="0"/>
          <a:ea typeface="MS PGothic" panose="020B0600070205080204" pitchFamily="34" charset="-128"/>
          <a:cs typeface="+mn-cs"/>
        </a:defRPr>
      </a:lvl4pPr>
      <a:lvl5pPr marL="2057400" indent="-228600" algn="l" rtl="0" eaLnBrk="1" fontAlgn="base" hangingPunct="1">
        <a:spcBef>
          <a:spcPct val="20000"/>
        </a:spcBef>
        <a:spcAft>
          <a:spcPct val="0"/>
        </a:spcAft>
        <a:buClr>
          <a:srgbClr val="003173"/>
        </a:buClr>
        <a:buSzPct val="100000"/>
        <a:buFont typeface="Times New Roman" panose="02020603050405020304" pitchFamily="18" charset="0"/>
        <a:buChar char="–"/>
        <a:defRPr sz="2000" b="1">
          <a:solidFill>
            <a:schemeClr val="tx1"/>
          </a:solidFill>
          <a:latin typeface="Calibri" pitchFamily="34" charset="0"/>
          <a:ea typeface="MS PGothic" panose="020B0600070205080204" pitchFamily="34" charset="-128"/>
          <a:cs typeface="+mn-cs"/>
        </a:defRPr>
      </a:lvl5pPr>
      <a:lvl6pPr marL="2514600" indent="-228600" algn="l" rtl="0" eaLnBrk="1" fontAlgn="base" hangingPunct="1">
        <a:spcBef>
          <a:spcPct val="20000"/>
        </a:spcBef>
        <a:spcAft>
          <a:spcPct val="0"/>
        </a:spcAft>
        <a:buClr>
          <a:srgbClr val="003173"/>
        </a:buClr>
        <a:buSzPct val="100000"/>
        <a:buFont typeface="Times New Roman" pitchFamily="18" charset="0"/>
        <a:buChar char="–"/>
        <a:defRPr sz="2000" b="1">
          <a:solidFill>
            <a:schemeClr val="tx1"/>
          </a:solidFill>
          <a:latin typeface="Calibri" pitchFamily="34" charset="0"/>
          <a:cs typeface="+mn-cs"/>
        </a:defRPr>
      </a:lvl6pPr>
      <a:lvl7pPr marL="2971800" indent="-228600" algn="l" rtl="0" eaLnBrk="1" fontAlgn="base" hangingPunct="1">
        <a:spcBef>
          <a:spcPct val="20000"/>
        </a:spcBef>
        <a:spcAft>
          <a:spcPct val="0"/>
        </a:spcAft>
        <a:buClr>
          <a:srgbClr val="003173"/>
        </a:buClr>
        <a:buSzPct val="100000"/>
        <a:buFont typeface="Times New Roman" pitchFamily="18" charset="0"/>
        <a:buChar char="–"/>
        <a:defRPr sz="2000" b="1">
          <a:solidFill>
            <a:schemeClr val="tx1"/>
          </a:solidFill>
          <a:latin typeface="Calibri" pitchFamily="34" charset="0"/>
          <a:cs typeface="+mn-cs"/>
        </a:defRPr>
      </a:lvl7pPr>
      <a:lvl8pPr marL="3429000" indent="-228600" algn="l" rtl="0" eaLnBrk="1" fontAlgn="base" hangingPunct="1">
        <a:spcBef>
          <a:spcPct val="20000"/>
        </a:spcBef>
        <a:spcAft>
          <a:spcPct val="0"/>
        </a:spcAft>
        <a:buClr>
          <a:srgbClr val="003173"/>
        </a:buClr>
        <a:buSzPct val="100000"/>
        <a:buFont typeface="Times New Roman" pitchFamily="18" charset="0"/>
        <a:buChar char="–"/>
        <a:defRPr sz="2000" b="1">
          <a:solidFill>
            <a:schemeClr val="tx1"/>
          </a:solidFill>
          <a:latin typeface="Calibri" pitchFamily="34" charset="0"/>
          <a:cs typeface="+mn-cs"/>
        </a:defRPr>
      </a:lvl8pPr>
      <a:lvl9pPr marL="3886200" indent="-228600" algn="l" rtl="0" eaLnBrk="1" fontAlgn="base" hangingPunct="1">
        <a:spcBef>
          <a:spcPct val="20000"/>
        </a:spcBef>
        <a:spcAft>
          <a:spcPct val="0"/>
        </a:spcAft>
        <a:buClr>
          <a:srgbClr val="003173"/>
        </a:buClr>
        <a:buSzPct val="100000"/>
        <a:buFont typeface="Times New Roman" pitchFamily="18" charset="0"/>
        <a:buChar char="–"/>
        <a:defRPr sz="2000" b="1">
          <a:solidFill>
            <a:schemeClr val="tx1"/>
          </a:solidFill>
          <a:latin typeface="Calibri"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12/5/2017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6250430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4000" dirty="0"/>
              <a:t>Partnerships</a:t>
            </a:r>
            <a:endParaRPr lang="en-US" sz="4000" dirty="0"/>
          </a:p>
        </p:txBody>
      </p:sp>
      <p:sp>
        <p:nvSpPr>
          <p:cNvPr id="3" name="Subtitle 2"/>
          <p:cNvSpPr>
            <a:spLocks noGrp="1"/>
          </p:cNvSpPr>
          <p:nvPr>
            <p:ph type="subTitle" idx="1"/>
          </p:nvPr>
        </p:nvSpPr>
        <p:spPr>
          <a:xfrm>
            <a:off x="2356645" y="3593245"/>
            <a:ext cx="7464363" cy="2779307"/>
          </a:xfrm>
        </p:spPr>
        <p:txBody>
          <a:bodyPr>
            <a:noAutofit/>
          </a:bodyPr>
          <a:lstStyle/>
          <a:p>
            <a:r>
              <a:rPr lang="en-CA" sz="1800" b="1" dirty="0"/>
              <a:t>Principles to inform Research</a:t>
            </a:r>
            <a:endParaRPr lang="en-US" sz="1800" dirty="0"/>
          </a:p>
          <a:p>
            <a:r>
              <a:rPr lang="en-US" sz="1800" dirty="0"/>
              <a:t>Presented by:  Carol Hopkins, Executive Director, </a:t>
            </a:r>
          </a:p>
          <a:p>
            <a:r>
              <a:rPr lang="en-US" sz="1800" dirty="0"/>
              <a:t>Thunderbird Partnership Foundation</a:t>
            </a:r>
          </a:p>
          <a:p>
            <a:r>
              <a:rPr lang="en-US" sz="1800" dirty="0"/>
              <a:t>  Addressing Substance Use and Mental Health Issues Among First Nations</a:t>
            </a:r>
          </a:p>
        </p:txBody>
      </p:sp>
      <p:pic>
        <p:nvPicPr>
          <p:cNvPr id="4" name="Picture 3"/>
          <p:cNvPicPr>
            <a:picLocks noChangeAspect="1"/>
          </p:cNvPicPr>
          <p:nvPr/>
        </p:nvPicPr>
        <p:blipFill>
          <a:blip r:embed="rId2"/>
          <a:stretch>
            <a:fillRect/>
          </a:stretch>
        </p:blipFill>
        <p:spPr>
          <a:xfrm>
            <a:off x="144990" y="183503"/>
            <a:ext cx="2211655" cy="2207232"/>
          </a:xfrm>
          <a:prstGeom prst="rect">
            <a:avLst/>
          </a:prstGeom>
        </p:spPr>
      </p:pic>
    </p:spTree>
    <p:extLst>
      <p:ext uri="{BB962C8B-B14F-4D97-AF65-F5344CB8AC3E}">
        <p14:creationId xmlns:p14="http://schemas.microsoft.com/office/powerpoint/2010/main" val="327932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p:nvPr/>
        </p:nvPicPr>
        <p:blipFill>
          <a:blip r:embed="rId3">
            <a:extLst/>
          </a:blip>
          <a:stretch>
            <a:fillRect/>
          </a:stretch>
        </p:blipFill>
        <p:spPr>
          <a:xfrm>
            <a:off x="4337126" y="821047"/>
            <a:ext cx="6929438" cy="5247355"/>
          </a:xfrm>
          <a:prstGeom prst="rect">
            <a:avLst/>
          </a:prstGeom>
        </p:spPr>
      </p:pic>
      <p:pic>
        <p:nvPicPr>
          <p:cNvPr id="3" name="Picture 2"/>
          <p:cNvPicPr>
            <a:picLocks noChangeAspect="1"/>
          </p:cNvPicPr>
          <p:nvPr/>
        </p:nvPicPr>
        <p:blipFill>
          <a:blip r:embed="rId4"/>
          <a:stretch>
            <a:fillRect/>
          </a:stretch>
        </p:blipFill>
        <p:spPr>
          <a:xfrm>
            <a:off x="814559" y="4557835"/>
            <a:ext cx="1582361" cy="1579196"/>
          </a:xfrm>
          <a:prstGeom prst="rect">
            <a:avLst/>
          </a:prstGeom>
        </p:spPr>
      </p:pic>
      <p:sp>
        <p:nvSpPr>
          <p:cNvPr id="4" name="TextBox 3">
            <a:extLst>
              <a:ext uri="{FF2B5EF4-FFF2-40B4-BE49-F238E27FC236}">
                <a16:creationId xmlns:a16="http://schemas.microsoft.com/office/drawing/2014/main" xmlns="" id="{F81BD8C4-4E68-A542-BC76-DA3B4CF5D801}"/>
              </a:ext>
            </a:extLst>
          </p:cNvPr>
          <p:cNvSpPr txBox="1"/>
          <p:nvPr/>
        </p:nvSpPr>
        <p:spPr>
          <a:xfrm>
            <a:off x="1103992" y="1451429"/>
            <a:ext cx="2978151" cy="923330"/>
          </a:xfrm>
          <a:prstGeom prst="rect">
            <a:avLst/>
          </a:prstGeom>
          <a:noFill/>
        </p:spPr>
        <p:txBody>
          <a:bodyPr wrap="square" rtlCol="0">
            <a:spAutoFit/>
          </a:bodyPr>
          <a:lstStyle/>
          <a:p>
            <a:pPr algn="l"/>
            <a:r>
              <a:rPr lang="en-CA" dirty="0"/>
              <a:t>Moon is the grandmother of all… she regulates the movement of life for all of us</a:t>
            </a:r>
            <a:endParaRPr lang="en-US" dirty="0"/>
          </a:p>
        </p:txBody>
      </p:sp>
    </p:spTree>
    <p:extLst>
      <p:ext uri="{BB962C8B-B14F-4D97-AF65-F5344CB8AC3E}">
        <p14:creationId xmlns:p14="http://schemas.microsoft.com/office/powerpoint/2010/main" val="2296613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idx="4294967295"/>
          </p:nvPr>
        </p:nvSpPr>
        <p:spPr>
          <a:xfrm>
            <a:off x="984115" y="486383"/>
            <a:ext cx="10129361" cy="990600"/>
          </a:xfrm>
          <a:prstGeom prst="rect">
            <a:avLst/>
          </a:prstGeom>
        </p:spPr>
        <p:txBody>
          <a:bodyPr>
            <a:normAutofit/>
          </a:bodyPr>
          <a:lstStyle>
            <a:lvl1pPr defTabSz="768095">
              <a:defRPr sz="3359"/>
            </a:lvl1pPr>
          </a:lstStyle>
          <a:p>
            <a:pPr lvl="0">
              <a:defRPr sz="1800">
                <a:solidFill>
                  <a:srgbClr val="000000"/>
                </a:solidFill>
                <a:uFillTx/>
              </a:defRPr>
            </a:pPr>
            <a:r>
              <a:rPr lang="en-CA" sz="2800" dirty="0">
                <a:uFill>
                  <a:solidFill>
                    <a:srgbClr val="775F55"/>
                  </a:solidFill>
                </a:uFill>
              </a:rPr>
              <a:t>Indigenous World View:  </a:t>
            </a:r>
            <a:r>
              <a:rPr sz="2800" dirty="0">
                <a:uFill>
                  <a:solidFill>
                    <a:srgbClr val="775F55"/>
                  </a:solidFill>
                </a:uFill>
              </a:rPr>
              <a:t>Cultural Evidence Base... Two dimensions</a:t>
            </a:r>
          </a:p>
        </p:txBody>
      </p:sp>
      <p:sp>
        <p:nvSpPr>
          <p:cNvPr id="145" name="Shape 145"/>
          <p:cNvSpPr>
            <a:spLocks noGrp="1"/>
          </p:cNvSpPr>
          <p:nvPr>
            <p:ph type="body" idx="4294967295"/>
          </p:nvPr>
        </p:nvSpPr>
        <p:spPr>
          <a:xfrm>
            <a:off x="984115" y="1476983"/>
            <a:ext cx="10234869" cy="4495800"/>
          </a:xfrm>
          <a:prstGeom prst="rect">
            <a:avLst/>
          </a:prstGeom>
        </p:spPr>
        <p:txBody>
          <a:bodyPr>
            <a:normAutofit/>
          </a:bodyPr>
          <a:lstStyle/>
          <a:p>
            <a:pPr marL="481366" indent="-481366" defTabSz="905255">
              <a:spcBef>
                <a:spcPts val="600"/>
              </a:spcBef>
              <a:defRPr sz="1800">
                <a:uFillTx/>
              </a:defRPr>
            </a:pPr>
            <a:r>
              <a:rPr sz="3168" dirty="0">
                <a:uFill>
                  <a:solidFill/>
                </a:uFill>
              </a:rPr>
              <a:t>An approach to healing and wellness that emphasizes the integration of spirit and physical realities</a:t>
            </a:r>
          </a:p>
          <a:p>
            <a:pPr marL="741492" lvl="1" indent="-378447" defTabSz="905255">
              <a:spcBef>
                <a:spcPts val="400"/>
              </a:spcBef>
              <a:buClr>
                <a:srgbClr val="94B6D2"/>
              </a:buClr>
              <a:buFont typeface="Helvetica"/>
              <a:defRPr sz="1800">
                <a:uFillTx/>
              </a:defRPr>
            </a:pPr>
            <a:r>
              <a:rPr sz="2772" dirty="0">
                <a:uFill>
                  <a:solidFill/>
                </a:uFill>
              </a:rPr>
              <a:t> which encourages the pursuit of understanding spiritual influence in physical reality, and;</a:t>
            </a:r>
          </a:p>
          <a:p>
            <a:pPr marL="741492" lvl="1" indent="-378447" defTabSz="905255">
              <a:spcBef>
                <a:spcPts val="400"/>
              </a:spcBef>
              <a:buClr>
                <a:srgbClr val="94B6D2"/>
              </a:buClr>
              <a:buFont typeface="Helvetica"/>
              <a:defRPr sz="1800">
                <a:uFillTx/>
              </a:defRPr>
            </a:pPr>
            <a:r>
              <a:rPr sz="2772" dirty="0">
                <a:uFill>
                  <a:solidFill/>
                </a:uFill>
              </a:rPr>
              <a:t> it is the acceptance of cultural beliefs that spirit influences physical reality such that the manifestation of spirit in physical reality is accepted as proof when the understanding of such manifestation can be tied to cultural teachings.  </a:t>
            </a:r>
          </a:p>
        </p:txBody>
      </p:sp>
      <p:pic>
        <p:nvPicPr>
          <p:cNvPr id="4" name="Picture 3"/>
          <p:cNvPicPr>
            <a:picLocks noChangeAspect="1"/>
          </p:cNvPicPr>
          <p:nvPr/>
        </p:nvPicPr>
        <p:blipFill>
          <a:blip r:embed="rId3"/>
          <a:stretch>
            <a:fillRect/>
          </a:stretch>
        </p:blipFill>
        <p:spPr>
          <a:xfrm>
            <a:off x="645862" y="5039836"/>
            <a:ext cx="1132953" cy="1130687"/>
          </a:xfrm>
          <a:prstGeom prst="rect">
            <a:avLst/>
          </a:prstGeom>
        </p:spPr>
      </p:pic>
    </p:spTree>
    <p:extLst>
      <p:ext uri="{BB962C8B-B14F-4D97-AF65-F5344CB8AC3E}">
        <p14:creationId xmlns:p14="http://schemas.microsoft.com/office/powerpoint/2010/main" val="126174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3200" dirty="0">
                <a:latin typeface="Calibri" panose="020F0502020204030204" pitchFamily="34" charset="0"/>
              </a:rPr>
              <a:t>Sovereignty:  ALL CREATION STORIES ARE TRUE</a:t>
            </a:r>
          </a:p>
        </p:txBody>
      </p:sp>
      <p:sp>
        <p:nvSpPr>
          <p:cNvPr id="3" name="Text Placeholder 2"/>
          <p:cNvSpPr>
            <a:spLocks noGrp="1"/>
          </p:cNvSpPr>
          <p:nvPr>
            <p:ph idx="1"/>
          </p:nvPr>
        </p:nvSpPr>
        <p:spPr/>
        <p:txBody>
          <a:bodyPr/>
          <a:lstStyle/>
          <a:p>
            <a:pPr marL="0" indent="0">
              <a:buNone/>
            </a:pPr>
            <a:r>
              <a:rPr lang="en-US" sz="2000" dirty="0">
                <a:latin typeface="Calibri" panose="020F0502020204030204" pitchFamily="34" charset="0"/>
              </a:rPr>
              <a:t>Central to Indigenous cultures are the Stories of Origin and it is from these stories, which are accepted as truth, that we know the spirit is central to all of life.  This belief is consistent across Indigenous cultures and is evidenced in Indigenous language structures. Because the spirit is central to all of life, the spirit influences all of life. </a:t>
            </a:r>
          </a:p>
          <a:p>
            <a:pPr marL="177800" indent="0">
              <a:buNone/>
            </a:pPr>
            <a:endParaRPr lang="en-US" sz="1800" dirty="0">
              <a:latin typeface="Calibri" panose="020F0502020204030204" pitchFamily="34" charset="0"/>
            </a:endParaRPr>
          </a:p>
          <a:p>
            <a:endParaRPr lang="en-US" dirty="0"/>
          </a:p>
          <a:p>
            <a:endParaRPr lang="en-CA" dirty="0"/>
          </a:p>
        </p:txBody>
      </p:sp>
      <p:sp>
        <p:nvSpPr>
          <p:cNvPr id="4" name="AutoShape 2" descr="Image result for naTIVE amERICAN iMAGES OF TURTLE ISL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176" name="Picture 8" descr="Image result for naTIVE amERICAN iMAGES OF TURTLE IS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385" y="3845877"/>
            <a:ext cx="4345228" cy="24798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728924" y="5085803"/>
            <a:ext cx="1132953" cy="1130687"/>
          </a:xfrm>
          <a:prstGeom prst="rect">
            <a:avLst/>
          </a:prstGeom>
        </p:spPr>
      </p:pic>
    </p:spTree>
    <p:extLst>
      <p:ext uri="{BB962C8B-B14F-4D97-AF65-F5344CB8AC3E}">
        <p14:creationId xmlns:p14="http://schemas.microsoft.com/office/powerpoint/2010/main" val="3658812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 name="Table 167"/>
          <p:cNvGraphicFramePr/>
          <p:nvPr>
            <p:extLst>
              <p:ext uri="{D42A27DB-BD31-4B8C-83A1-F6EECF244321}">
                <p14:modId xmlns:p14="http://schemas.microsoft.com/office/powerpoint/2010/main" val="1244260050"/>
              </p:ext>
            </p:extLst>
          </p:nvPr>
        </p:nvGraphicFramePr>
        <p:xfrm>
          <a:off x="2095500" y="571500"/>
          <a:ext cx="8001000" cy="5105398"/>
        </p:xfrm>
        <a:graphic>
          <a:graphicData uri="http://schemas.openxmlformats.org/drawingml/2006/table">
            <a:tbl>
              <a:tblPr/>
              <a:tblGrid>
                <a:gridCol w="54102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tblGrid>
              <a:tr h="511175">
                <a:tc>
                  <a:txBody>
                    <a:bodyPr/>
                    <a:lstStyle/>
                    <a:p>
                      <a:pPr lvl="0">
                        <a:spcBef>
                          <a:spcPts val="500"/>
                        </a:spcBef>
                        <a:defRPr b="0" i="0">
                          <a:uFillTx/>
                        </a:defRPr>
                      </a:pPr>
                      <a:r>
                        <a:rPr sz="2400" dirty="0">
                          <a:solidFill>
                            <a:schemeClr val="tx1"/>
                          </a:solidFill>
                          <a:effectLst>
                            <a:outerShdw blurRad="12700" dist="25400" dir="2700000" rotWithShape="0">
                              <a:srgbClr val="000000"/>
                            </a:outerShdw>
                          </a:effectLst>
                          <a:uFill>
                            <a:solidFill>
                              <a:srgbClr val="FFFFFF"/>
                            </a:solidFill>
                          </a:uFill>
                          <a:latin typeface="Times New Roman Bold"/>
                          <a:ea typeface="Times New Roman Bold"/>
                          <a:cs typeface="Times New Roman Bold"/>
                          <a:sym typeface="Times New Roman Bold"/>
                        </a:rPr>
                        <a:t>Client Characteristics </a:t>
                      </a:r>
                    </a:p>
                  </a:txBody>
                  <a:tcPr marL="50800" marR="50800" marT="50800" marB="50800" horzOverflow="overflow">
                    <a:lnL w="28575">
                      <a:solidFill>
                        <a:srgbClr val="FFFFFF"/>
                      </a:solidFill>
                      <a:miter/>
                    </a:lnL>
                    <a:lnR w="12700">
                      <a:solidFill>
                        <a:srgbClr val="FFFFFF"/>
                      </a:solidFill>
                      <a:miter/>
                    </a:lnR>
                    <a:lnT w="28575">
                      <a:solidFill>
                        <a:srgbClr val="FFFFFF"/>
                      </a:solidFill>
                      <a:miter/>
                    </a:lnT>
                    <a:lnB w="12700">
                      <a:solidFill>
                        <a:srgbClr val="FFFFFF"/>
                      </a:solidFill>
                      <a:miter/>
                    </a:lnB>
                    <a:solidFill>
                      <a:srgbClr val="94B6D2"/>
                    </a:solidFill>
                  </a:tcPr>
                </a:tc>
                <a:tc>
                  <a:txBody>
                    <a:bodyPr/>
                    <a:lstStyle/>
                    <a:p>
                      <a:pPr lvl="0" algn="ctr">
                        <a:spcBef>
                          <a:spcPts val="500"/>
                        </a:spcBef>
                        <a:defRPr b="0" i="0">
                          <a:uFillTx/>
                        </a:defRPr>
                      </a:pPr>
                      <a:r>
                        <a:rPr sz="2400" dirty="0">
                          <a:solidFill>
                            <a:schemeClr val="tx1"/>
                          </a:solidFill>
                          <a:effectLst>
                            <a:outerShdw blurRad="12700" dist="25400" dir="2700000" rotWithShape="0">
                              <a:srgbClr val="000000"/>
                            </a:outerShdw>
                          </a:effectLst>
                          <a:uFill>
                            <a:solidFill>
                              <a:srgbClr val="FFFFFF"/>
                            </a:solidFill>
                          </a:uFill>
                          <a:latin typeface="Times New Roman Bold"/>
                          <a:ea typeface="Times New Roman Bold"/>
                          <a:cs typeface="Times New Roman Bold"/>
                          <a:sym typeface="Times New Roman Bold"/>
                        </a:rPr>
                        <a:t>#</a:t>
                      </a:r>
                    </a:p>
                  </a:txBody>
                  <a:tcPr marL="50800" marR="50800" marT="50800" marB="50800" horzOverflow="overflow">
                    <a:lnL w="12700">
                      <a:solidFill>
                        <a:srgbClr val="FFFFFF"/>
                      </a:solidFill>
                      <a:miter/>
                    </a:lnL>
                    <a:lnR w="12700">
                      <a:solidFill>
                        <a:srgbClr val="FFFFFF"/>
                      </a:solidFill>
                      <a:miter/>
                    </a:lnR>
                    <a:lnT w="28575">
                      <a:solidFill>
                        <a:srgbClr val="FFFFFF"/>
                      </a:solidFill>
                      <a:miter/>
                    </a:lnT>
                    <a:lnB w="12700">
                      <a:solidFill>
                        <a:srgbClr val="FFFFFF"/>
                      </a:solidFill>
                      <a:miter/>
                    </a:lnB>
                    <a:solidFill>
                      <a:srgbClr val="94B6D2"/>
                    </a:solidFill>
                  </a:tcPr>
                </a:tc>
                <a:tc>
                  <a:txBody>
                    <a:bodyPr/>
                    <a:lstStyle/>
                    <a:p>
                      <a:pPr lvl="0" algn="ctr">
                        <a:spcBef>
                          <a:spcPts val="500"/>
                        </a:spcBef>
                        <a:defRPr b="0" i="0">
                          <a:uFillTx/>
                        </a:defRPr>
                      </a:pPr>
                      <a:r>
                        <a:rPr sz="2400" dirty="0">
                          <a:solidFill>
                            <a:schemeClr val="tx1"/>
                          </a:solidFill>
                          <a:effectLst>
                            <a:outerShdw blurRad="12700" dist="25400" dir="2700000" rotWithShape="0">
                              <a:srgbClr val="000000"/>
                            </a:outerShdw>
                          </a:effectLst>
                          <a:uFill>
                            <a:solidFill>
                              <a:srgbClr val="FFFFFF"/>
                            </a:solidFill>
                          </a:uFill>
                          <a:latin typeface="Times New Roman Bold"/>
                          <a:ea typeface="Times New Roman Bold"/>
                          <a:cs typeface="Times New Roman Bold"/>
                          <a:sym typeface="Times New Roman Bold"/>
                        </a:rPr>
                        <a:t>%</a:t>
                      </a:r>
                    </a:p>
                  </a:txBody>
                  <a:tcPr marL="50800" marR="50800" marT="50800" marB="50800" horzOverflow="overflow">
                    <a:lnL w="12700">
                      <a:solidFill>
                        <a:srgbClr val="FFFFFF"/>
                      </a:solidFill>
                      <a:miter/>
                    </a:lnL>
                    <a:lnR w="28575">
                      <a:solidFill>
                        <a:srgbClr val="FFFFFF"/>
                      </a:solidFill>
                      <a:miter/>
                    </a:lnR>
                    <a:lnT w="28575">
                      <a:solidFill>
                        <a:srgbClr val="FFFFFF"/>
                      </a:solidFill>
                      <a:miter/>
                    </a:lnT>
                    <a:lnB w="12700">
                      <a:solidFill>
                        <a:srgbClr val="FFFFFF"/>
                      </a:solidFill>
                      <a:miter/>
                    </a:lnB>
                    <a:solidFill>
                      <a:srgbClr val="94B6D2"/>
                    </a:solidFill>
                  </a:tcPr>
                </a:tc>
                <a:extLst>
                  <a:ext uri="{0D108BD9-81ED-4DB2-BD59-A6C34878D82A}">
                    <a16:rowId xmlns:a16="http://schemas.microsoft.com/office/drawing/2014/main" xmlns="" val="10000"/>
                  </a:ext>
                </a:extLst>
              </a:tr>
              <a:tr h="509587">
                <a:tc>
                  <a:txBody>
                    <a:bodyPr/>
                    <a:lstStyle/>
                    <a:p>
                      <a:pPr lvl="0">
                        <a:spcBef>
                          <a:spcPts val="500"/>
                        </a:spcBef>
                        <a:defRPr b="0" i="0">
                          <a:uFillTx/>
                        </a:defRPr>
                      </a:pPr>
                      <a:r>
                        <a:rPr sz="2400" dirty="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Family Violence</a:t>
                      </a:r>
                    </a:p>
                  </a:txBody>
                  <a:tcPr marL="50800" marR="50800" marT="50800" marB="50800" horzOverflow="overflow">
                    <a:lnL w="28575">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lvl="0" algn="ctr">
                        <a:spcBef>
                          <a:spcPts val="500"/>
                        </a:spcBef>
                        <a:defRPr b="0" i="0">
                          <a:uFillTx/>
                        </a:defRPr>
                      </a:pPr>
                      <a:r>
                        <a:rPr sz="240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14</a:t>
                      </a:r>
                    </a:p>
                  </a:txBody>
                  <a:tcPr marL="50800" marR="50800" marT="50800" marB="5080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lvl="0" algn="ctr">
                        <a:spcBef>
                          <a:spcPts val="500"/>
                        </a:spcBef>
                        <a:defRPr b="0" i="0">
                          <a:uFillTx/>
                        </a:defRPr>
                      </a:pPr>
                      <a:r>
                        <a:rPr sz="240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52</a:t>
                      </a:r>
                    </a:p>
                  </a:txBody>
                  <a:tcPr marL="50800" marR="50800" marT="50800" marB="50800" horzOverflow="overflow">
                    <a:lnL w="12700">
                      <a:solidFill>
                        <a:srgbClr val="FFFFFF"/>
                      </a:solidFill>
                      <a:miter/>
                    </a:lnL>
                    <a:lnR w="28575">
                      <a:solidFill>
                        <a:srgbClr val="FFFFFF"/>
                      </a:solidFill>
                      <a:miter/>
                    </a:lnR>
                    <a:lnT w="12700">
                      <a:solidFill>
                        <a:srgbClr val="FFFFFF"/>
                      </a:solidFill>
                      <a:miter/>
                    </a:lnT>
                    <a:lnB w="12700">
                      <a:solidFill>
                        <a:srgbClr val="FFFFFF"/>
                      </a:solidFill>
                      <a:miter/>
                    </a:lnB>
                    <a:noFill/>
                  </a:tcPr>
                </a:tc>
                <a:extLst>
                  <a:ext uri="{0D108BD9-81ED-4DB2-BD59-A6C34878D82A}">
                    <a16:rowId xmlns:a16="http://schemas.microsoft.com/office/drawing/2014/main" xmlns="" val="10001"/>
                  </a:ext>
                </a:extLst>
              </a:tr>
              <a:tr h="511175">
                <a:tc>
                  <a:txBody>
                    <a:bodyPr/>
                    <a:lstStyle/>
                    <a:p>
                      <a:pPr lvl="0">
                        <a:spcBef>
                          <a:spcPts val="500"/>
                        </a:spcBef>
                        <a:defRPr b="0" i="0">
                          <a:uFillTx/>
                        </a:defRPr>
                      </a:pPr>
                      <a:r>
                        <a:rPr sz="2400" dirty="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Not Attending School at Intake</a:t>
                      </a:r>
                    </a:p>
                  </a:txBody>
                  <a:tcPr marL="50800" marR="50800" marT="50800" marB="50800" horzOverflow="overflow">
                    <a:lnL w="28575">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lvl="0" algn="ctr">
                        <a:spcBef>
                          <a:spcPts val="500"/>
                        </a:spcBef>
                        <a:defRPr b="0" i="0">
                          <a:uFillTx/>
                        </a:defRPr>
                      </a:pPr>
                      <a:r>
                        <a:rPr sz="240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21</a:t>
                      </a:r>
                    </a:p>
                  </a:txBody>
                  <a:tcPr marL="50800" marR="50800" marT="50800" marB="5080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lvl="0" algn="ctr">
                        <a:spcBef>
                          <a:spcPts val="500"/>
                        </a:spcBef>
                        <a:defRPr b="0" i="0">
                          <a:uFillTx/>
                        </a:defRPr>
                      </a:pPr>
                      <a:r>
                        <a:rPr sz="240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78</a:t>
                      </a:r>
                    </a:p>
                  </a:txBody>
                  <a:tcPr marL="50800" marR="50800" marT="50800" marB="50800" horzOverflow="overflow">
                    <a:lnL w="12700">
                      <a:solidFill>
                        <a:srgbClr val="FFFFFF"/>
                      </a:solidFill>
                      <a:miter/>
                    </a:lnL>
                    <a:lnR w="28575">
                      <a:solidFill>
                        <a:srgbClr val="FFFFFF"/>
                      </a:solidFill>
                      <a:miter/>
                    </a:lnR>
                    <a:lnT w="12700">
                      <a:solidFill>
                        <a:srgbClr val="FFFFFF"/>
                      </a:solidFill>
                      <a:miter/>
                    </a:lnT>
                    <a:lnB w="12700">
                      <a:solidFill>
                        <a:srgbClr val="FFFFFF"/>
                      </a:solidFill>
                      <a:miter/>
                    </a:lnB>
                    <a:noFill/>
                  </a:tcPr>
                </a:tc>
                <a:extLst>
                  <a:ext uri="{0D108BD9-81ED-4DB2-BD59-A6C34878D82A}">
                    <a16:rowId xmlns:a16="http://schemas.microsoft.com/office/drawing/2014/main" xmlns="" val="10002"/>
                  </a:ext>
                </a:extLst>
              </a:tr>
              <a:tr h="509587">
                <a:tc>
                  <a:txBody>
                    <a:bodyPr/>
                    <a:lstStyle/>
                    <a:p>
                      <a:pPr lvl="0">
                        <a:spcBef>
                          <a:spcPts val="500"/>
                        </a:spcBef>
                        <a:defRPr b="0" i="0">
                          <a:uFillTx/>
                        </a:defRPr>
                      </a:pPr>
                      <a:r>
                        <a:rPr sz="2400" dirty="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Family Addictions</a:t>
                      </a:r>
                    </a:p>
                  </a:txBody>
                  <a:tcPr marL="50800" marR="50800" marT="50800" marB="50800" horzOverflow="overflow">
                    <a:lnL w="28575">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lvl="0" algn="ctr">
                        <a:spcBef>
                          <a:spcPts val="500"/>
                        </a:spcBef>
                        <a:defRPr b="0" i="0">
                          <a:uFillTx/>
                        </a:defRPr>
                      </a:pPr>
                      <a:r>
                        <a:rPr sz="240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19</a:t>
                      </a:r>
                    </a:p>
                  </a:txBody>
                  <a:tcPr marL="50800" marR="50800" marT="50800" marB="5080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lvl="0" algn="ctr">
                        <a:spcBef>
                          <a:spcPts val="500"/>
                        </a:spcBef>
                        <a:defRPr b="0" i="0">
                          <a:uFillTx/>
                        </a:defRPr>
                      </a:pPr>
                      <a:r>
                        <a:rPr sz="240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73</a:t>
                      </a:r>
                    </a:p>
                  </a:txBody>
                  <a:tcPr marL="50800" marR="50800" marT="50800" marB="50800" horzOverflow="overflow">
                    <a:lnL w="12700">
                      <a:solidFill>
                        <a:srgbClr val="FFFFFF"/>
                      </a:solidFill>
                      <a:miter/>
                    </a:lnL>
                    <a:lnR w="28575">
                      <a:solidFill>
                        <a:srgbClr val="FFFFFF"/>
                      </a:solidFill>
                      <a:miter/>
                    </a:lnR>
                    <a:lnT w="12700">
                      <a:solidFill>
                        <a:srgbClr val="FFFFFF"/>
                      </a:solidFill>
                      <a:miter/>
                    </a:lnT>
                    <a:lnB w="12700">
                      <a:solidFill>
                        <a:srgbClr val="FFFFFF"/>
                      </a:solidFill>
                      <a:miter/>
                    </a:lnB>
                    <a:noFill/>
                  </a:tcPr>
                </a:tc>
                <a:extLst>
                  <a:ext uri="{0D108BD9-81ED-4DB2-BD59-A6C34878D82A}">
                    <a16:rowId xmlns:a16="http://schemas.microsoft.com/office/drawing/2014/main" xmlns="" val="10003"/>
                  </a:ext>
                </a:extLst>
              </a:tr>
              <a:tr h="511175">
                <a:tc>
                  <a:txBody>
                    <a:bodyPr/>
                    <a:lstStyle/>
                    <a:p>
                      <a:pPr lvl="0">
                        <a:spcBef>
                          <a:spcPts val="500"/>
                        </a:spcBef>
                        <a:defRPr b="0" i="0">
                          <a:uFillTx/>
                        </a:defRPr>
                      </a:pPr>
                      <a:r>
                        <a:rPr sz="2400" dirty="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History of Suicide Ideation</a:t>
                      </a:r>
                    </a:p>
                  </a:txBody>
                  <a:tcPr marL="50800" marR="50800" marT="50800" marB="50800" horzOverflow="overflow">
                    <a:lnL w="28575">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lvl="0" algn="ctr">
                        <a:spcBef>
                          <a:spcPts val="500"/>
                        </a:spcBef>
                        <a:defRPr b="0" i="0">
                          <a:uFillTx/>
                        </a:defRPr>
                      </a:pPr>
                      <a:r>
                        <a:rPr sz="240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19</a:t>
                      </a:r>
                    </a:p>
                  </a:txBody>
                  <a:tcPr marL="50800" marR="50800" marT="50800" marB="5080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lvl="0" algn="ctr">
                        <a:spcBef>
                          <a:spcPts val="500"/>
                        </a:spcBef>
                        <a:defRPr b="0" i="0">
                          <a:uFillTx/>
                        </a:defRPr>
                      </a:pPr>
                      <a:r>
                        <a:rPr sz="240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73</a:t>
                      </a:r>
                    </a:p>
                  </a:txBody>
                  <a:tcPr marL="50800" marR="50800" marT="50800" marB="50800" horzOverflow="overflow">
                    <a:lnL w="12700">
                      <a:solidFill>
                        <a:srgbClr val="FFFFFF"/>
                      </a:solidFill>
                      <a:miter/>
                    </a:lnL>
                    <a:lnR w="28575">
                      <a:solidFill>
                        <a:srgbClr val="FFFFFF"/>
                      </a:solidFill>
                      <a:miter/>
                    </a:lnR>
                    <a:lnT w="12700">
                      <a:solidFill>
                        <a:srgbClr val="FFFFFF"/>
                      </a:solidFill>
                      <a:miter/>
                    </a:lnT>
                    <a:lnB w="12700">
                      <a:solidFill>
                        <a:srgbClr val="FFFFFF"/>
                      </a:solidFill>
                      <a:miter/>
                    </a:lnB>
                    <a:noFill/>
                  </a:tcPr>
                </a:tc>
                <a:extLst>
                  <a:ext uri="{0D108BD9-81ED-4DB2-BD59-A6C34878D82A}">
                    <a16:rowId xmlns:a16="http://schemas.microsoft.com/office/drawing/2014/main" xmlns="" val="10004"/>
                  </a:ext>
                </a:extLst>
              </a:tr>
              <a:tr h="511175">
                <a:tc>
                  <a:txBody>
                    <a:bodyPr/>
                    <a:lstStyle/>
                    <a:p>
                      <a:pPr lvl="0">
                        <a:spcBef>
                          <a:spcPts val="500"/>
                        </a:spcBef>
                        <a:defRPr b="0" i="0">
                          <a:uFillTx/>
                        </a:defRPr>
                      </a:pPr>
                      <a:r>
                        <a:rPr sz="240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Justice System Involvement</a:t>
                      </a:r>
                    </a:p>
                  </a:txBody>
                  <a:tcPr marL="50800" marR="50800" marT="50800" marB="50800" horzOverflow="overflow">
                    <a:lnL w="28575">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lvl="0" algn="ctr">
                        <a:spcBef>
                          <a:spcPts val="500"/>
                        </a:spcBef>
                        <a:defRPr b="0" i="0">
                          <a:uFillTx/>
                        </a:defRPr>
                      </a:pPr>
                      <a:r>
                        <a:rPr sz="2400" dirty="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7</a:t>
                      </a:r>
                    </a:p>
                  </a:txBody>
                  <a:tcPr marL="50800" marR="50800" marT="50800" marB="5080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lvl="0" algn="ctr">
                        <a:spcBef>
                          <a:spcPts val="500"/>
                        </a:spcBef>
                        <a:defRPr b="0" i="0">
                          <a:uFillTx/>
                        </a:defRPr>
                      </a:pPr>
                      <a:r>
                        <a:rPr sz="240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26</a:t>
                      </a:r>
                    </a:p>
                  </a:txBody>
                  <a:tcPr marL="50800" marR="50800" marT="50800" marB="5080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extLst>
                  <a:ext uri="{0D108BD9-81ED-4DB2-BD59-A6C34878D82A}">
                    <a16:rowId xmlns:a16="http://schemas.microsoft.com/office/drawing/2014/main" xmlns="" val="10005"/>
                  </a:ext>
                </a:extLst>
              </a:tr>
              <a:tr h="509587">
                <a:tc>
                  <a:txBody>
                    <a:bodyPr/>
                    <a:lstStyle/>
                    <a:p>
                      <a:pPr lvl="0">
                        <a:spcBef>
                          <a:spcPts val="500"/>
                        </a:spcBef>
                        <a:defRPr b="0" i="0">
                          <a:uFillTx/>
                        </a:defRPr>
                      </a:pPr>
                      <a:r>
                        <a:rPr sz="240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History of Sexual Victimization</a:t>
                      </a:r>
                    </a:p>
                  </a:txBody>
                  <a:tcPr marL="50800" marR="50800" marT="50800" marB="50800" horzOverflow="overflow">
                    <a:lnL w="28575">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lvl="0" algn="ctr">
                        <a:spcBef>
                          <a:spcPts val="500"/>
                        </a:spcBef>
                        <a:defRPr b="0" i="0">
                          <a:uFillTx/>
                        </a:defRPr>
                      </a:pPr>
                      <a:r>
                        <a:rPr sz="2400" dirty="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9</a:t>
                      </a:r>
                    </a:p>
                  </a:txBody>
                  <a:tcPr marL="50800" marR="50800" marT="50800" marB="5080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lvl="0" algn="ctr">
                        <a:spcBef>
                          <a:spcPts val="500"/>
                        </a:spcBef>
                        <a:defRPr b="0" i="0">
                          <a:uFillTx/>
                        </a:defRPr>
                      </a:pPr>
                      <a:r>
                        <a:rPr sz="240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33</a:t>
                      </a:r>
                    </a:p>
                  </a:txBody>
                  <a:tcPr marL="50800" marR="50800" marT="50800" marB="50800" horzOverflow="overflow">
                    <a:lnL w="12700">
                      <a:solidFill>
                        <a:srgbClr val="FFFFFF"/>
                      </a:solidFill>
                      <a:miter/>
                    </a:lnL>
                    <a:lnR w="28575">
                      <a:solidFill>
                        <a:srgbClr val="FFFFFF"/>
                      </a:solidFill>
                      <a:miter/>
                    </a:lnR>
                    <a:lnT w="12700">
                      <a:solidFill>
                        <a:srgbClr val="FFFFFF"/>
                      </a:solidFill>
                      <a:miter/>
                    </a:lnT>
                    <a:lnB w="12700">
                      <a:solidFill>
                        <a:srgbClr val="FFFFFF"/>
                      </a:solidFill>
                      <a:miter/>
                    </a:lnB>
                    <a:noFill/>
                  </a:tcPr>
                </a:tc>
                <a:extLst>
                  <a:ext uri="{0D108BD9-81ED-4DB2-BD59-A6C34878D82A}">
                    <a16:rowId xmlns:a16="http://schemas.microsoft.com/office/drawing/2014/main" xmlns="" val="10006"/>
                  </a:ext>
                </a:extLst>
              </a:tr>
              <a:tr h="511175">
                <a:tc>
                  <a:txBody>
                    <a:bodyPr/>
                    <a:lstStyle/>
                    <a:p>
                      <a:pPr lvl="0">
                        <a:spcBef>
                          <a:spcPts val="500"/>
                        </a:spcBef>
                        <a:defRPr b="0" i="0">
                          <a:uFillTx/>
                        </a:defRPr>
                      </a:pPr>
                      <a:r>
                        <a:rPr sz="240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Attended Previous Treatment</a:t>
                      </a:r>
                    </a:p>
                  </a:txBody>
                  <a:tcPr marL="50800" marR="50800" marT="50800" marB="50800" horzOverflow="overflow">
                    <a:lnL w="28575">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lvl="0" algn="ctr">
                        <a:spcBef>
                          <a:spcPts val="500"/>
                        </a:spcBef>
                        <a:defRPr b="0" i="0">
                          <a:uFillTx/>
                        </a:defRPr>
                      </a:pPr>
                      <a:r>
                        <a:rPr sz="2400" dirty="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8</a:t>
                      </a:r>
                    </a:p>
                  </a:txBody>
                  <a:tcPr marL="50800" marR="50800" marT="50800" marB="5080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lvl="0" algn="ctr">
                        <a:spcBef>
                          <a:spcPts val="500"/>
                        </a:spcBef>
                        <a:defRPr b="0" i="0">
                          <a:uFillTx/>
                        </a:defRPr>
                      </a:pPr>
                      <a:r>
                        <a:rPr sz="2400" dirty="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30</a:t>
                      </a:r>
                    </a:p>
                  </a:txBody>
                  <a:tcPr marL="50800" marR="50800" marT="50800" marB="50800" horzOverflow="overflow">
                    <a:lnL w="12700">
                      <a:solidFill>
                        <a:srgbClr val="FFFFFF"/>
                      </a:solidFill>
                      <a:miter/>
                    </a:lnL>
                    <a:lnR w="28575">
                      <a:solidFill>
                        <a:srgbClr val="FFFFFF"/>
                      </a:solidFill>
                      <a:miter/>
                    </a:lnR>
                    <a:lnT w="12700">
                      <a:solidFill>
                        <a:srgbClr val="FFFFFF"/>
                      </a:solidFill>
                      <a:miter/>
                    </a:lnT>
                    <a:lnB w="12700">
                      <a:solidFill>
                        <a:srgbClr val="FFFFFF"/>
                      </a:solidFill>
                      <a:miter/>
                    </a:lnB>
                    <a:noFill/>
                  </a:tcPr>
                </a:tc>
                <a:extLst>
                  <a:ext uri="{0D108BD9-81ED-4DB2-BD59-A6C34878D82A}">
                    <a16:rowId xmlns:a16="http://schemas.microsoft.com/office/drawing/2014/main" xmlns="" val="10007"/>
                  </a:ext>
                </a:extLst>
              </a:tr>
              <a:tr h="509587">
                <a:tc>
                  <a:txBody>
                    <a:bodyPr/>
                    <a:lstStyle/>
                    <a:p>
                      <a:pPr lvl="0">
                        <a:spcBef>
                          <a:spcPts val="500"/>
                        </a:spcBef>
                        <a:defRPr b="0" i="0">
                          <a:uFillTx/>
                        </a:defRPr>
                      </a:pPr>
                      <a:r>
                        <a:rPr sz="240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Average Age</a:t>
                      </a:r>
                    </a:p>
                  </a:txBody>
                  <a:tcPr marL="50800" marR="50800" marT="50800" marB="50800" horzOverflow="overflow">
                    <a:lnL w="28575">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lvl="0" algn="ctr">
                        <a:spcBef>
                          <a:spcPts val="500"/>
                        </a:spcBef>
                        <a:defRPr b="0" i="0">
                          <a:uFillTx/>
                        </a:defRPr>
                      </a:pPr>
                      <a:r>
                        <a:rPr sz="240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15.5</a:t>
                      </a:r>
                    </a:p>
                  </a:txBody>
                  <a:tcPr marL="50800" marR="50800" marT="50800" marB="5080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lvl="0" algn="ctr">
                        <a:spcBef>
                          <a:spcPts val="400"/>
                        </a:spcBef>
                        <a:defRPr b="0" i="0">
                          <a:uFillTx/>
                        </a:defRPr>
                      </a:pPr>
                      <a:endParaRPr dirty="0">
                        <a:solidFill>
                          <a:schemeClr val="tx1"/>
                        </a:solidFill>
                      </a:endParaRPr>
                    </a:p>
                  </a:txBody>
                  <a:tcPr marL="50800" marR="50800" marT="50800" marB="50800" horzOverflow="overflow">
                    <a:lnL w="12700">
                      <a:solidFill>
                        <a:srgbClr val="FFFFFF"/>
                      </a:solidFill>
                      <a:miter/>
                    </a:lnL>
                    <a:lnR w="28575">
                      <a:solidFill>
                        <a:srgbClr val="FFFFFF"/>
                      </a:solidFill>
                      <a:miter/>
                    </a:lnR>
                    <a:lnT w="12700">
                      <a:solidFill>
                        <a:srgbClr val="FFFFFF"/>
                      </a:solidFill>
                      <a:miter/>
                    </a:lnT>
                    <a:lnB w="12700">
                      <a:solidFill>
                        <a:srgbClr val="FFFFFF"/>
                      </a:solidFill>
                      <a:miter/>
                    </a:lnB>
                    <a:noFill/>
                  </a:tcPr>
                </a:tc>
                <a:extLst>
                  <a:ext uri="{0D108BD9-81ED-4DB2-BD59-A6C34878D82A}">
                    <a16:rowId xmlns:a16="http://schemas.microsoft.com/office/drawing/2014/main" xmlns="" val="10008"/>
                  </a:ext>
                </a:extLst>
              </a:tr>
              <a:tr h="511175">
                <a:tc>
                  <a:txBody>
                    <a:bodyPr/>
                    <a:lstStyle/>
                    <a:p>
                      <a:pPr lvl="0">
                        <a:spcBef>
                          <a:spcPts val="500"/>
                        </a:spcBef>
                        <a:defRPr b="0" i="0">
                          <a:uFillTx/>
                        </a:defRPr>
                      </a:pPr>
                      <a:r>
                        <a:rPr sz="240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Client Completion of Program</a:t>
                      </a:r>
                    </a:p>
                  </a:txBody>
                  <a:tcPr marL="50800" marR="50800" marT="50800" marB="50800" horzOverflow="overflow">
                    <a:lnL w="28575">
                      <a:solidFill>
                        <a:srgbClr val="FFFFFF"/>
                      </a:solidFill>
                      <a:miter/>
                    </a:lnL>
                    <a:lnR w="12700">
                      <a:solidFill>
                        <a:srgbClr val="FFFFFF"/>
                      </a:solidFill>
                      <a:miter/>
                    </a:lnR>
                    <a:lnT w="12700">
                      <a:solidFill>
                        <a:srgbClr val="FFFFFF"/>
                      </a:solidFill>
                      <a:miter/>
                    </a:lnT>
                    <a:lnB w="28575">
                      <a:solidFill>
                        <a:srgbClr val="FFFFFF"/>
                      </a:solidFill>
                      <a:miter/>
                    </a:lnB>
                    <a:noFill/>
                  </a:tcPr>
                </a:tc>
                <a:tc>
                  <a:txBody>
                    <a:bodyPr/>
                    <a:lstStyle/>
                    <a:p>
                      <a:pPr lvl="0" algn="ctr">
                        <a:spcBef>
                          <a:spcPts val="500"/>
                        </a:spcBef>
                        <a:defRPr b="0" i="0">
                          <a:uFillTx/>
                        </a:defRPr>
                      </a:pPr>
                      <a:r>
                        <a:rPr sz="240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27</a:t>
                      </a:r>
                    </a:p>
                  </a:txBody>
                  <a:tcPr marL="50800" marR="50800" marT="50800" marB="50800" horzOverflow="overflow">
                    <a:lnL w="12700">
                      <a:solidFill>
                        <a:srgbClr val="FFFFFF"/>
                      </a:solidFill>
                      <a:miter/>
                    </a:lnL>
                    <a:lnR w="12700">
                      <a:solidFill>
                        <a:srgbClr val="FFFFFF"/>
                      </a:solidFill>
                      <a:miter/>
                    </a:lnR>
                    <a:lnT w="12700">
                      <a:solidFill>
                        <a:srgbClr val="FFFFFF"/>
                      </a:solidFill>
                      <a:miter/>
                    </a:lnT>
                    <a:lnB w="28575">
                      <a:solidFill>
                        <a:srgbClr val="FFFFFF"/>
                      </a:solidFill>
                      <a:miter/>
                    </a:lnB>
                    <a:noFill/>
                  </a:tcPr>
                </a:tc>
                <a:tc>
                  <a:txBody>
                    <a:bodyPr/>
                    <a:lstStyle/>
                    <a:p>
                      <a:pPr lvl="0" algn="ctr">
                        <a:spcBef>
                          <a:spcPts val="500"/>
                        </a:spcBef>
                        <a:defRPr b="0" i="0">
                          <a:uFillTx/>
                        </a:defRPr>
                      </a:pPr>
                      <a:r>
                        <a:rPr sz="2400" dirty="0">
                          <a:solidFill>
                            <a:schemeClr val="tx1"/>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rPr>
                        <a:t>100%</a:t>
                      </a:r>
                    </a:p>
                  </a:txBody>
                  <a:tcPr marL="50800" marR="50800" marT="50800" marB="50800" horzOverflow="overflow">
                    <a:lnL w="12700">
                      <a:solidFill>
                        <a:srgbClr val="FFFFFF"/>
                      </a:solidFill>
                      <a:miter/>
                    </a:lnL>
                    <a:lnR w="28575">
                      <a:solidFill>
                        <a:srgbClr val="FFFFFF"/>
                      </a:solidFill>
                      <a:miter/>
                    </a:lnR>
                    <a:lnT w="12700">
                      <a:solidFill>
                        <a:srgbClr val="FFFFFF"/>
                      </a:solidFill>
                      <a:miter/>
                    </a:lnT>
                    <a:lnB w="28575">
                      <a:solidFill>
                        <a:srgbClr val="FFFFFF"/>
                      </a:solidFill>
                      <a:miter/>
                    </a:lnB>
                    <a:noFill/>
                  </a:tcPr>
                </a:tc>
                <a:extLst>
                  <a:ext uri="{0D108BD9-81ED-4DB2-BD59-A6C34878D82A}">
                    <a16:rowId xmlns:a16="http://schemas.microsoft.com/office/drawing/2014/main" xmlns="" val="10009"/>
                  </a:ext>
                </a:extLst>
              </a:tr>
            </a:tbl>
          </a:graphicData>
        </a:graphic>
      </p:graphicFrame>
      <p:sp>
        <p:nvSpPr>
          <p:cNvPr id="168" name="Shape 168"/>
          <p:cNvSpPr/>
          <p:nvPr/>
        </p:nvSpPr>
        <p:spPr>
          <a:xfrm>
            <a:off x="2143631" y="5741549"/>
            <a:ext cx="6286500" cy="381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defTabSz="914400">
              <a:defRPr sz="1800">
                <a:solidFill>
                  <a:srgbClr val="FFFFFF"/>
                </a:solidFill>
                <a:uFill>
                  <a:solidFill>
                    <a:srgbClr val="FFFFFF"/>
                  </a:solidFill>
                </a:uFill>
              </a:defRPr>
            </a:lvl1pPr>
          </a:lstStyle>
          <a:p>
            <a:pPr lvl="0">
              <a:defRPr>
                <a:solidFill>
                  <a:srgbClr val="000000"/>
                </a:solidFill>
                <a:uFillTx/>
              </a:defRPr>
            </a:pPr>
            <a:r>
              <a:rPr dirty="0"/>
              <a:t>NNHC, 2007</a:t>
            </a:r>
          </a:p>
        </p:txBody>
      </p:sp>
      <p:pic>
        <p:nvPicPr>
          <p:cNvPr id="4" name="Picture 3"/>
          <p:cNvPicPr>
            <a:picLocks noChangeAspect="1"/>
          </p:cNvPicPr>
          <p:nvPr/>
        </p:nvPicPr>
        <p:blipFill>
          <a:blip r:embed="rId3"/>
          <a:stretch>
            <a:fillRect/>
          </a:stretch>
        </p:blipFill>
        <p:spPr>
          <a:xfrm>
            <a:off x="84797" y="5727312"/>
            <a:ext cx="1132953" cy="1130687"/>
          </a:xfrm>
          <a:prstGeom prst="rect">
            <a:avLst/>
          </a:prstGeom>
        </p:spPr>
      </p:pic>
    </p:spTree>
    <p:extLst>
      <p:ext uri="{BB962C8B-B14F-4D97-AF65-F5344CB8AC3E}">
        <p14:creationId xmlns:p14="http://schemas.microsoft.com/office/powerpoint/2010/main" val="18456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Treaty-Meda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82" r="13747" b="1"/>
          <a:stretch/>
        </p:blipFill>
        <p:spPr bwMode="auto">
          <a:xfrm>
            <a:off x="1524015" y="857259"/>
            <a:ext cx="2381600" cy="3934455"/>
          </a:xfrm>
          <a:custGeom>
            <a:avLst/>
            <a:gdLst>
              <a:gd name="connsiteX0" fmla="*/ 0 w 3175486"/>
              <a:gd name="connsiteY0" fmla="*/ 0 h 5245950"/>
              <a:gd name="connsiteX1" fmla="*/ 3175486 w 3175486"/>
              <a:gd name="connsiteY1" fmla="*/ 0 h 5245950"/>
              <a:gd name="connsiteX2" fmla="*/ 2294818 w 3175486"/>
              <a:gd name="connsiteY2" fmla="*/ 5223932 h 5245950"/>
              <a:gd name="connsiteX3" fmla="*/ 2310547 w 3175486"/>
              <a:gd name="connsiteY3" fmla="*/ 5245950 h 5245950"/>
              <a:gd name="connsiteX4" fmla="*/ 0 w 3175486"/>
              <a:gd name="connsiteY4" fmla="*/ 4901963 h 524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486" h="5245950">
                <a:moveTo>
                  <a:pt x="0" y="0"/>
                </a:moveTo>
                <a:lnTo>
                  <a:pt x="3175486" y="0"/>
                </a:lnTo>
                <a:lnTo>
                  <a:pt x="2294818" y="5223932"/>
                </a:lnTo>
                <a:lnTo>
                  <a:pt x="2310547" y="5245950"/>
                </a:lnTo>
                <a:lnTo>
                  <a:pt x="0" y="4901963"/>
                </a:lnTo>
                <a:close/>
              </a:path>
            </a:pathLst>
          </a:custGeom>
          <a:noFill/>
          <a:ln w="38100">
            <a:noFill/>
          </a:ln>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srcRect l="22165" r="17268" b="3"/>
          <a:stretch/>
        </p:blipFill>
        <p:spPr>
          <a:xfrm>
            <a:off x="1524017" y="4533723"/>
            <a:ext cx="2594357" cy="1467028"/>
          </a:xfrm>
          <a:custGeom>
            <a:avLst/>
            <a:gdLst>
              <a:gd name="connsiteX0" fmla="*/ 0 w 3459163"/>
              <a:gd name="connsiteY0" fmla="*/ 0 h 1956037"/>
              <a:gd name="connsiteX1" fmla="*/ 2310547 w 3459163"/>
              <a:gd name="connsiteY1" fmla="*/ 343987 h 1956037"/>
              <a:gd name="connsiteX2" fmla="*/ 3459163 w 3459163"/>
              <a:gd name="connsiteY2" fmla="*/ 1951804 h 1956037"/>
              <a:gd name="connsiteX3" fmla="*/ 0 w 3459163"/>
              <a:gd name="connsiteY3" fmla="*/ 1956037 h 1956037"/>
            </a:gdLst>
            <a:ahLst/>
            <a:cxnLst>
              <a:cxn ang="0">
                <a:pos x="connsiteX0" y="connsiteY0"/>
              </a:cxn>
              <a:cxn ang="0">
                <a:pos x="connsiteX1" y="connsiteY1"/>
              </a:cxn>
              <a:cxn ang="0">
                <a:pos x="connsiteX2" y="connsiteY2"/>
              </a:cxn>
              <a:cxn ang="0">
                <a:pos x="connsiteX3" y="connsiteY3"/>
              </a:cxn>
            </a:cxnLst>
            <a:rect l="l" t="t" r="r" b="b"/>
            <a:pathLst>
              <a:path w="3459163" h="1956037">
                <a:moveTo>
                  <a:pt x="0" y="0"/>
                </a:moveTo>
                <a:lnTo>
                  <a:pt x="2310547" y="343987"/>
                </a:lnTo>
                <a:lnTo>
                  <a:pt x="3459163" y="1951804"/>
                </a:lnTo>
                <a:lnTo>
                  <a:pt x="0" y="1956037"/>
                </a:lnTo>
                <a:close/>
              </a:path>
            </a:pathLst>
          </a:custGeom>
          <a:ln w="38100">
            <a:noFill/>
          </a:ln>
          <a:effectLst/>
        </p:spPr>
      </p:pic>
      <p:sp>
        <p:nvSpPr>
          <p:cNvPr id="9218" name="AutoShape 2"/>
          <p:cNvSpPr>
            <a:spLocks noGrp="1" noChangeArrowheads="1"/>
          </p:cNvSpPr>
          <p:nvPr>
            <p:ph type="title" idx="4294967295"/>
          </p:nvPr>
        </p:nvSpPr>
        <p:spPr>
          <a:xfrm>
            <a:off x="2590800" y="205580"/>
            <a:ext cx="9601200" cy="1303337"/>
          </a:xfrm>
        </p:spPr>
        <p:txBody>
          <a:bodyPr>
            <a:normAutofit/>
          </a:bodyPr>
          <a:lstStyle/>
          <a:p>
            <a:r>
              <a:rPr lang="en-US" altLang="en-US" sz="2800" dirty="0"/>
              <a:t>Historical Foundation &amp; Current Context</a:t>
            </a:r>
          </a:p>
        </p:txBody>
      </p:sp>
      <p:sp>
        <p:nvSpPr>
          <p:cNvPr id="9219" name="Rectangle 3"/>
          <p:cNvSpPr>
            <a:spLocks noGrp="1" noChangeArrowheads="1"/>
          </p:cNvSpPr>
          <p:nvPr>
            <p:ph idx="4294967295"/>
          </p:nvPr>
        </p:nvSpPr>
        <p:spPr>
          <a:xfrm>
            <a:off x="4148138" y="1143000"/>
            <a:ext cx="8043862" cy="4954588"/>
          </a:xfrm>
        </p:spPr>
        <p:txBody>
          <a:bodyPr>
            <a:noAutofit/>
          </a:bodyPr>
          <a:lstStyle/>
          <a:p>
            <a:pPr>
              <a:lnSpc>
                <a:spcPct val="80000"/>
              </a:lnSpc>
            </a:pPr>
            <a:r>
              <a:rPr lang="en-GB" altLang="en-US" sz="2200" dirty="0"/>
              <a:t>Treaties set the fundamental principles of the RELATIONSHIP</a:t>
            </a:r>
          </a:p>
          <a:p>
            <a:pPr>
              <a:lnSpc>
                <a:spcPct val="80000"/>
              </a:lnSpc>
            </a:pPr>
            <a:r>
              <a:rPr lang="en-GB" altLang="en-US" sz="2200" dirty="0"/>
              <a:t>Culture based expressions of governance support an understanding of the worldview/approach</a:t>
            </a:r>
          </a:p>
          <a:p>
            <a:pPr lvl="1">
              <a:lnSpc>
                <a:spcPct val="80000"/>
              </a:lnSpc>
            </a:pPr>
            <a:r>
              <a:rPr lang="en-GB" altLang="en-US" sz="2200" dirty="0"/>
              <a:t>Two-row wampum</a:t>
            </a:r>
          </a:p>
          <a:p>
            <a:pPr lvl="1">
              <a:lnSpc>
                <a:spcPct val="80000"/>
              </a:lnSpc>
            </a:pPr>
            <a:r>
              <a:rPr lang="en-GB" altLang="en-US" sz="2200" dirty="0"/>
              <a:t>Covenant chain </a:t>
            </a:r>
          </a:p>
          <a:p>
            <a:pPr>
              <a:lnSpc>
                <a:spcPct val="80000"/>
              </a:lnSpc>
            </a:pPr>
            <a:r>
              <a:rPr lang="en-US" altLang="en-US" sz="2200" dirty="0"/>
              <a:t>Constitution Act – inclusion of section 35</a:t>
            </a:r>
          </a:p>
          <a:p>
            <a:pPr lvl="1">
              <a:lnSpc>
                <a:spcPct val="80000"/>
              </a:lnSpc>
            </a:pPr>
            <a:r>
              <a:rPr lang="en-US" altLang="en-US" sz="2200" dirty="0"/>
              <a:t>Contains the “promise” of recognition of First Nation jurisdiction</a:t>
            </a:r>
          </a:p>
          <a:p>
            <a:pPr lvl="1">
              <a:lnSpc>
                <a:spcPct val="80000"/>
              </a:lnSpc>
            </a:pPr>
            <a:r>
              <a:rPr lang="en-US" altLang="en-US" sz="2200" dirty="0"/>
              <a:t>Constitution is now supreme to all other laws including </a:t>
            </a:r>
            <a:r>
              <a:rPr lang="en-US" altLang="en-US" sz="2200" i="1" dirty="0"/>
              <a:t>Indian Act</a:t>
            </a:r>
            <a:r>
              <a:rPr lang="en-US" altLang="en-US" sz="2200" dirty="0"/>
              <a:t> –and the federal 91- 24 powers </a:t>
            </a:r>
          </a:p>
          <a:p>
            <a:pPr>
              <a:lnSpc>
                <a:spcPct val="80000"/>
              </a:lnSpc>
            </a:pPr>
            <a:r>
              <a:rPr lang="en-US" altLang="en-US" sz="2200" dirty="0"/>
              <a:t>Ontario Government – Political Accord with First Nations</a:t>
            </a:r>
          </a:p>
          <a:p>
            <a:pPr>
              <a:lnSpc>
                <a:spcPct val="80000"/>
              </a:lnSpc>
            </a:pPr>
            <a:r>
              <a:rPr lang="en-US" altLang="en-US" sz="2200" dirty="0"/>
              <a:t>Federal Government commitment to the UN Declaration on the Rights of Indigenous People</a:t>
            </a:r>
            <a:endParaRPr lang="en-CA" altLang="en-US" sz="2200" dirty="0"/>
          </a:p>
          <a:p>
            <a:pPr>
              <a:lnSpc>
                <a:spcPct val="80000"/>
              </a:lnSpc>
            </a:pPr>
            <a:r>
              <a:rPr lang="en-US" altLang="en-US" sz="2200" dirty="0"/>
              <a:t>Government commitment to Reconciliation</a:t>
            </a:r>
          </a:p>
        </p:txBody>
      </p:sp>
    </p:spTree>
    <p:extLst>
      <p:ext uri="{BB962C8B-B14F-4D97-AF65-F5344CB8AC3E}">
        <p14:creationId xmlns:p14="http://schemas.microsoft.com/office/powerpoint/2010/main" val="48442015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nishinabeknews.ca/wp-content/uploads/2016/11/Wampum-poster-Treaty-Centre-Nip-U.jpg"/>
          <p:cNvPicPr>
            <a:picLocks noChangeAspect="1" noChangeArrowheads="1"/>
          </p:cNvPicPr>
          <p:nvPr/>
        </p:nvPicPr>
        <p:blipFill rotWithShape="1">
          <a:blip r:embed="rId2">
            <a:extLst>
              <a:ext uri="{28A0092B-C50C-407E-A947-70E740481C1C}">
                <a14:useLocalDpi xmlns:a14="http://schemas.microsoft.com/office/drawing/2010/main" val="0"/>
              </a:ext>
            </a:extLst>
          </a:blip>
          <a:srcRect t="15517" r="2"/>
          <a:stretch/>
        </p:blipFill>
        <p:spPr bwMode="auto">
          <a:xfrm rot="21365336">
            <a:off x="1037956" y="753722"/>
            <a:ext cx="3407668" cy="4818256"/>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4752975" y="319088"/>
            <a:ext cx="7439025" cy="1287462"/>
          </a:xfrm>
        </p:spPr>
        <p:txBody>
          <a:bodyPr>
            <a:normAutofit/>
          </a:bodyPr>
          <a:lstStyle/>
          <a:p>
            <a:r>
              <a:rPr lang="en-CA" dirty="0"/>
              <a:t>Governance </a:t>
            </a:r>
            <a:r>
              <a:rPr lang="en-US" dirty="0"/>
              <a:t>Traditions</a:t>
            </a:r>
            <a:endParaRPr lang="en-CA" dirty="0"/>
          </a:p>
        </p:txBody>
      </p:sp>
      <p:sp>
        <p:nvSpPr>
          <p:cNvPr id="3" name="Content Placeholder 2"/>
          <p:cNvSpPr>
            <a:spLocks noGrp="1"/>
          </p:cNvSpPr>
          <p:nvPr>
            <p:ph idx="4294967295"/>
          </p:nvPr>
        </p:nvSpPr>
        <p:spPr>
          <a:xfrm>
            <a:off x="4977644" y="1890045"/>
            <a:ext cx="5959475" cy="3792538"/>
          </a:xfrm>
        </p:spPr>
        <p:txBody>
          <a:bodyPr>
            <a:normAutofit/>
          </a:bodyPr>
          <a:lstStyle/>
          <a:p>
            <a:r>
              <a:rPr lang="en-US" dirty="0"/>
              <a:t>DISTINCT SYSTEMS OF GOVERNANCE</a:t>
            </a:r>
          </a:p>
          <a:p>
            <a:r>
              <a:rPr lang="en-US" dirty="0"/>
              <a:t>WITH CLEAR FRAMEWORK FOR CONNECTION TO INFORM/LEARN FROM THE OTHER</a:t>
            </a:r>
          </a:p>
          <a:p>
            <a:r>
              <a:rPr lang="en-US" dirty="0"/>
              <a:t>THE CENTER OF THE TWO ROWS IS THE </a:t>
            </a:r>
            <a:r>
              <a:rPr lang="en-US" b="1" dirty="0"/>
              <a:t>PLACE OF CONNECTION</a:t>
            </a:r>
            <a:endParaRPr lang="en-CA" dirty="0"/>
          </a:p>
          <a:p>
            <a:endParaRPr lang="en-CA" dirty="0"/>
          </a:p>
        </p:txBody>
      </p:sp>
      <p:pic>
        <p:nvPicPr>
          <p:cNvPr id="5" name="Picture 4"/>
          <p:cNvPicPr>
            <a:picLocks noChangeAspect="1"/>
          </p:cNvPicPr>
          <p:nvPr/>
        </p:nvPicPr>
        <p:blipFill rotWithShape="1">
          <a:blip r:embed="rId3"/>
          <a:srcRect t="13363" b="15698"/>
          <a:stretch/>
        </p:blipFill>
        <p:spPr>
          <a:xfrm>
            <a:off x="5228708" y="5274368"/>
            <a:ext cx="4922560" cy="119600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393598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p:nvPr/>
        </p:nvSpPr>
        <p:spPr>
          <a:xfrm>
            <a:off x="8077200" y="6245225"/>
            <a:ext cx="1906588"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1400"/>
            </a:lvl1pPr>
          </a:lstStyle>
          <a:p>
            <a:pPr lvl="0">
              <a:defRPr sz="1800"/>
            </a:pPr>
            <a:r>
              <a:t>10</a:t>
            </a:r>
          </a:p>
        </p:txBody>
      </p:sp>
      <p:pic>
        <p:nvPicPr>
          <p:cNvPr id="59" name="image.png"/>
          <p:cNvPicPr/>
          <p:nvPr/>
        </p:nvPicPr>
        <p:blipFill>
          <a:blip r:embed="rId3">
            <a:extLst/>
          </a:blip>
          <a:stretch>
            <a:fillRect/>
          </a:stretch>
        </p:blipFill>
        <p:spPr>
          <a:xfrm rot="21600000">
            <a:off x="4231532" y="120967"/>
            <a:ext cx="7691335" cy="6616066"/>
          </a:xfrm>
          <a:prstGeom prst="rect">
            <a:avLst/>
          </a:prstGeom>
          <a:ln w="12700">
            <a:miter lim="400000"/>
          </a:ln>
        </p:spPr>
      </p:pic>
      <p:sp>
        <p:nvSpPr>
          <p:cNvPr id="61" name="Shape 61"/>
          <p:cNvSpPr/>
          <p:nvPr/>
        </p:nvSpPr>
        <p:spPr>
          <a:xfrm rot="9138">
            <a:off x="904786" y="1677227"/>
            <a:ext cx="2850487" cy="129266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0"/>
            <a:r>
              <a:rPr sz="2800" dirty="0" err="1">
                <a:solidFill>
                  <a:srgbClr val="CC0000"/>
                </a:solidFill>
                <a:effectLst>
                  <a:outerShdw blurRad="12700" dist="25400" dir="2700000" rotWithShape="0">
                    <a:srgbClr val="DDDDDD"/>
                  </a:outerShdw>
                </a:effectLst>
                <a:latin typeface="Arial Bold"/>
                <a:ea typeface="Arial Bold"/>
                <a:cs typeface="Arial Bold"/>
                <a:sym typeface="Arial Bold"/>
              </a:rPr>
              <a:t>Honouring</a:t>
            </a:r>
            <a:r>
              <a:rPr sz="2800" dirty="0">
                <a:solidFill>
                  <a:srgbClr val="CC0000"/>
                </a:solidFill>
                <a:effectLst>
                  <a:outerShdw blurRad="12700" dist="25400" dir="2700000" rotWithShape="0">
                    <a:srgbClr val="DDDDDD"/>
                  </a:outerShdw>
                </a:effectLst>
                <a:latin typeface="Arial Bold"/>
                <a:ea typeface="Arial Bold"/>
                <a:cs typeface="Arial Bold"/>
                <a:sym typeface="Arial Bold"/>
              </a:rPr>
              <a:t> Our Strengths</a:t>
            </a:r>
            <a:r>
              <a:rPr lang="en-US" sz="2800" dirty="0">
                <a:solidFill>
                  <a:srgbClr val="CC0000"/>
                </a:solidFill>
                <a:effectLst>
                  <a:outerShdw blurRad="12700" dist="25400" dir="2700000" rotWithShape="0">
                    <a:srgbClr val="DDDDDD"/>
                  </a:outerShdw>
                </a:effectLst>
                <a:latin typeface="Arial Bold"/>
                <a:ea typeface="Arial Bold"/>
                <a:cs typeface="Arial Bold"/>
                <a:sym typeface="Arial Bold"/>
              </a:rPr>
              <a:t> </a:t>
            </a:r>
            <a:r>
              <a:rPr sz="2800" dirty="0">
                <a:solidFill>
                  <a:srgbClr val="CC0000"/>
                </a:solidFill>
                <a:effectLst>
                  <a:outerShdw blurRad="12700" dist="25400" dir="2700000" rotWithShape="0">
                    <a:srgbClr val="DDDDDD"/>
                  </a:outerShdw>
                </a:effectLst>
                <a:latin typeface="Arial Bold"/>
                <a:ea typeface="Arial Bold"/>
                <a:cs typeface="Arial Bold"/>
                <a:sym typeface="Arial Bold"/>
              </a:rPr>
              <a:t>Systems Model</a:t>
            </a:r>
          </a:p>
        </p:txBody>
      </p:sp>
      <p:pic>
        <p:nvPicPr>
          <p:cNvPr id="5" name="Picture 4"/>
          <p:cNvPicPr>
            <a:picLocks noChangeAspect="1"/>
          </p:cNvPicPr>
          <p:nvPr/>
        </p:nvPicPr>
        <p:blipFill>
          <a:blip r:embed="rId4"/>
          <a:stretch>
            <a:fillRect/>
          </a:stretch>
        </p:blipFill>
        <p:spPr>
          <a:xfrm>
            <a:off x="710091" y="4666029"/>
            <a:ext cx="1582361" cy="1579196"/>
          </a:xfrm>
          <a:prstGeom prst="rect">
            <a:avLst/>
          </a:prstGeom>
        </p:spPr>
      </p:pic>
      <p:sp>
        <p:nvSpPr>
          <p:cNvPr id="35" name="Connector 34">
            <a:extLst>
              <a:ext uri="{FF2B5EF4-FFF2-40B4-BE49-F238E27FC236}">
                <a16:creationId xmlns:a16="http://schemas.microsoft.com/office/drawing/2014/main" xmlns="" id="{243A4931-D4C1-9443-91E0-B956BD360D5A}"/>
              </a:ext>
            </a:extLst>
          </p:cNvPr>
          <p:cNvSpPr/>
          <p:nvPr/>
        </p:nvSpPr>
        <p:spPr>
          <a:xfrm rot="7148479">
            <a:off x="6206148" y="4704152"/>
            <a:ext cx="1065240" cy="1065240"/>
          </a:xfrm>
          <a:prstGeom prst="flowChartConnector">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25758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nvSpPr>
        <p:spPr>
          <a:xfrm>
            <a:off x="8077200" y="6245225"/>
            <a:ext cx="1906588"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400"/>
            </a:lvl1pPr>
          </a:lstStyle>
          <a:p>
            <a:pPr lvl="0">
              <a:defRPr sz="1800"/>
            </a:pPr>
            <a:r>
              <a:t>11</a:t>
            </a:r>
          </a:p>
        </p:txBody>
      </p:sp>
      <p:sp>
        <p:nvSpPr>
          <p:cNvPr id="66" name="Shape 66"/>
          <p:cNvSpPr>
            <a:spLocks noGrp="1"/>
          </p:cNvSpPr>
          <p:nvPr>
            <p:ph type="body" idx="4294967295"/>
          </p:nvPr>
        </p:nvSpPr>
        <p:spPr>
          <a:xfrm>
            <a:off x="1284052" y="1760470"/>
            <a:ext cx="3968885" cy="3175000"/>
          </a:xfrm>
          <a:prstGeom prst="rect">
            <a:avLst/>
          </a:prstGeom>
          <a:ln w="12700">
            <a:miter lim="400000"/>
          </a:ln>
          <a:extLst>
            <a:ext uri="{C572A759-6A51-4108-AA02-DFA0A04FC94B}">
              <ma14:wrappingTextBoxFlag xmlns:ma14="http://schemas.microsoft.com/office/mac/drawingml/2011/main" xmlns="" val="1"/>
            </a:ext>
          </a:extLst>
        </p:spPr>
        <p:txBody>
          <a:bodyPr vert="horz" lIns="0" tIns="0" rIns="0" bIns="0" rtlCol="0">
            <a:noAutofit/>
          </a:bodyPr>
          <a:lstStyle/>
          <a:p>
            <a:pPr marL="318407" indent="-318407">
              <a:spcBef>
                <a:spcPts val="600"/>
              </a:spcBef>
              <a:defRPr sz="1800"/>
            </a:pPr>
            <a:r>
              <a:rPr sz="2000" dirty="0">
                <a:effectLst>
                  <a:outerShdw blurRad="12700" dist="25400" dir="2700000" rotWithShape="0">
                    <a:srgbClr val="DDDDDD"/>
                  </a:outerShdw>
                </a:effectLst>
                <a:ea typeface="Arial"/>
                <a:cs typeface="Arial"/>
                <a:sym typeface="Arial"/>
              </a:rPr>
              <a:t>Spirit-centered </a:t>
            </a:r>
          </a:p>
          <a:p>
            <a:pPr marL="0" indent="0">
              <a:spcBef>
                <a:spcPts val="600"/>
              </a:spcBef>
              <a:buNone/>
              <a:defRPr sz="1800"/>
            </a:pPr>
            <a:endParaRPr sz="2000" dirty="0">
              <a:effectLst>
                <a:outerShdw blurRad="12700" dist="25400" dir="2700000" rotWithShape="0">
                  <a:srgbClr val="DDDDDD"/>
                </a:outerShdw>
              </a:effectLst>
              <a:ea typeface="Arial"/>
              <a:cs typeface="Arial"/>
              <a:sym typeface="Arial"/>
            </a:endParaRPr>
          </a:p>
          <a:p>
            <a:pPr marL="318407" indent="-318407">
              <a:spcBef>
                <a:spcPts val="600"/>
              </a:spcBef>
              <a:defRPr sz="1800"/>
            </a:pPr>
            <a:r>
              <a:rPr sz="2000" dirty="0">
                <a:effectLst>
                  <a:outerShdw blurRad="12700" dist="25400" dir="2700000" rotWithShape="0">
                    <a:srgbClr val="DDDDDD"/>
                  </a:outerShdw>
                </a:effectLst>
                <a:ea typeface="Arial"/>
                <a:cs typeface="Arial"/>
                <a:sym typeface="Arial"/>
              </a:rPr>
              <a:t>Connected </a:t>
            </a:r>
          </a:p>
          <a:p>
            <a:pPr>
              <a:spcBef>
                <a:spcPts val="600"/>
              </a:spcBef>
              <a:defRPr sz="1800"/>
            </a:pPr>
            <a:endParaRPr sz="2000" dirty="0">
              <a:effectLst>
                <a:outerShdw blurRad="12700" dist="25400" dir="2700000" rotWithShape="0">
                  <a:srgbClr val="DDDDDD"/>
                </a:outerShdw>
              </a:effectLst>
              <a:ea typeface="Arial"/>
              <a:cs typeface="Arial"/>
              <a:sym typeface="Arial"/>
            </a:endParaRPr>
          </a:p>
          <a:p>
            <a:pPr marL="318407" indent="-318407">
              <a:spcBef>
                <a:spcPts val="600"/>
              </a:spcBef>
              <a:defRPr sz="1800"/>
            </a:pPr>
            <a:r>
              <a:rPr sz="2000" dirty="0">
                <a:effectLst>
                  <a:outerShdw blurRad="12700" dist="25400" dir="2700000" rotWithShape="0">
                    <a:srgbClr val="DDDDDD"/>
                  </a:outerShdw>
                </a:effectLst>
                <a:ea typeface="Arial"/>
                <a:cs typeface="Arial"/>
                <a:sym typeface="Arial"/>
              </a:rPr>
              <a:t>Resiliency-focused</a:t>
            </a:r>
          </a:p>
          <a:p>
            <a:pPr>
              <a:spcBef>
                <a:spcPts val="600"/>
              </a:spcBef>
              <a:defRPr sz="1800"/>
            </a:pPr>
            <a:endParaRPr sz="2000" dirty="0">
              <a:effectLst>
                <a:outerShdw blurRad="12700" dist="25400" dir="2700000" rotWithShape="0">
                  <a:srgbClr val="DDDDDD"/>
                </a:outerShdw>
              </a:effectLst>
              <a:ea typeface="Arial"/>
              <a:cs typeface="Arial"/>
              <a:sym typeface="Arial"/>
            </a:endParaRPr>
          </a:p>
          <a:p>
            <a:pPr marL="318407" indent="-318407">
              <a:spcBef>
                <a:spcPts val="600"/>
              </a:spcBef>
              <a:defRPr sz="1800"/>
            </a:pPr>
            <a:r>
              <a:rPr sz="2000" dirty="0">
                <a:effectLst>
                  <a:outerShdw blurRad="12700" dist="25400" dir="2700000" rotWithShape="0">
                    <a:srgbClr val="DDDDDD"/>
                  </a:outerShdw>
                </a:effectLst>
                <a:ea typeface="Arial"/>
                <a:cs typeface="Arial"/>
                <a:sym typeface="Arial"/>
              </a:rPr>
              <a:t>Holistic Supports</a:t>
            </a:r>
          </a:p>
          <a:p>
            <a:pPr>
              <a:spcBef>
                <a:spcPts val="600"/>
              </a:spcBef>
              <a:defRPr sz="1800"/>
            </a:pPr>
            <a:endParaRPr sz="2000" dirty="0">
              <a:effectLst>
                <a:outerShdw blurRad="12700" dist="25400" dir="2700000" rotWithShape="0">
                  <a:srgbClr val="DDDDDD"/>
                </a:outerShdw>
              </a:effectLst>
              <a:ea typeface="Arial"/>
              <a:cs typeface="Arial"/>
              <a:sym typeface="Arial"/>
            </a:endParaRPr>
          </a:p>
          <a:p>
            <a:pPr marL="318407" indent="-318407">
              <a:spcBef>
                <a:spcPts val="600"/>
              </a:spcBef>
              <a:defRPr sz="1800"/>
            </a:pPr>
            <a:r>
              <a:rPr sz="2000" dirty="0">
                <a:effectLst>
                  <a:outerShdw blurRad="12700" dist="25400" dir="2700000" rotWithShape="0">
                    <a:srgbClr val="DDDDDD"/>
                  </a:outerShdw>
                </a:effectLst>
                <a:ea typeface="Arial"/>
                <a:cs typeface="Arial"/>
                <a:sym typeface="Arial"/>
              </a:rPr>
              <a:t>Community-focused </a:t>
            </a:r>
          </a:p>
        </p:txBody>
      </p:sp>
      <p:sp>
        <p:nvSpPr>
          <p:cNvPr id="67" name="Shape 67"/>
          <p:cNvSpPr/>
          <p:nvPr/>
        </p:nvSpPr>
        <p:spPr>
          <a:xfrm>
            <a:off x="4345021" y="1942402"/>
            <a:ext cx="3566809" cy="34778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318407" indent="-318407">
              <a:spcBef>
                <a:spcPts val="600"/>
              </a:spcBef>
              <a:buSzPct val="100000"/>
              <a:buChar char="•"/>
            </a:pPr>
            <a:r>
              <a:rPr sz="2000" dirty="0">
                <a:effectLst>
                  <a:outerShdw blurRad="12700" dist="25400" dir="2700000" rotWithShape="0">
                    <a:srgbClr val="DDDDDD"/>
                  </a:outerShdw>
                </a:effectLst>
              </a:rPr>
              <a:t>Respectful</a:t>
            </a:r>
            <a:endParaRPr sz="2000" dirty="0">
              <a:effectLst>
                <a:outerShdw blurRad="12700" dist="25400" dir="2700000" rotWithShape="0">
                  <a:srgbClr val="DDDDDD"/>
                </a:outerShdw>
              </a:effectLst>
              <a:ea typeface="Arial Bold"/>
              <a:cs typeface="Arial Bold"/>
              <a:sym typeface="Arial Bold"/>
            </a:endParaRPr>
          </a:p>
          <a:p>
            <a:pPr marL="342900" indent="-342900">
              <a:spcBef>
                <a:spcPts val="600"/>
              </a:spcBef>
              <a:buSzPct val="100000"/>
              <a:buChar char="•"/>
            </a:pPr>
            <a:endParaRPr sz="2000" dirty="0">
              <a:effectLst>
                <a:outerShdw blurRad="12700" dist="25400" dir="2700000" rotWithShape="0">
                  <a:srgbClr val="DDDDDD"/>
                </a:outerShdw>
              </a:effectLst>
              <a:ea typeface="Arial Bold"/>
              <a:cs typeface="Arial Bold"/>
              <a:sym typeface="Arial Bold"/>
            </a:endParaRPr>
          </a:p>
          <a:p>
            <a:pPr marL="318407" indent="-318407">
              <a:spcBef>
                <a:spcPts val="600"/>
              </a:spcBef>
              <a:buSzPct val="100000"/>
              <a:buChar char="•"/>
            </a:pPr>
            <a:r>
              <a:rPr sz="2000" dirty="0">
                <a:effectLst>
                  <a:outerShdw blurRad="12700" dist="25400" dir="2700000" rotWithShape="0">
                    <a:srgbClr val="DDDDDD"/>
                  </a:outerShdw>
                </a:effectLst>
              </a:rPr>
              <a:t>Balanced </a:t>
            </a:r>
            <a:endParaRPr sz="2000" dirty="0">
              <a:effectLst>
                <a:outerShdw blurRad="12700" dist="25400" dir="2700000" rotWithShape="0">
                  <a:srgbClr val="DDDDDD"/>
                </a:outerShdw>
              </a:effectLst>
              <a:ea typeface="Arial Bold"/>
              <a:cs typeface="Arial Bold"/>
              <a:sym typeface="Arial Bold"/>
            </a:endParaRPr>
          </a:p>
          <a:p>
            <a:pPr marL="342900" indent="-342900">
              <a:spcBef>
                <a:spcPts val="600"/>
              </a:spcBef>
              <a:buSzPct val="100000"/>
              <a:buChar char="•"/>
            </a:pPr>
            <a:endParaRPr sz="2000" dirty="0">
              <a:effectLst>
                <a:outerShdw blurRad="12700" dist="25400" dir="2700000" rotWithShape="0">
                  <a:srgbClr val="DDDDDD"/>
                </a:outerShdw>
              </a:effectLst>
              <a:ea typeface="Arial Bold"/>
              <a:cs typeface="Arial Bold"/>
              <a:sym typeface="Arial Bold"/>
            </a:endParaRPr>
          </a:p>
          <a:p>
            <a:pPr marL="318407" indent="-318407">
              <a:spcBef>
                <a:spcPts val="600"/>
              </a:spcBef>
              <a:buSzPct val="100000"/>
              <a:buChar char="•"/>
            </a:pPr>
            <a:r>
              <a:rPr sz="2000" dirty="0">
                <a:effectLst>
                  <a:outerShdw blurRad="12700" dist="25400" dir="2700000" rotWithShape="0">
                    <a:srgbClr val="DDDDDD"/>
                  </a:outerShdw>
                </a:effectLst>
              </a:rPr>
              <a:t>Shared Responsibility</a:t>
            </a:r>
            <a:endParaRPr sz="2000" dirty="0">
              <a:effectLst>
                <a:outerShdw blurRad="12700" dist="25400" dir="2700000" rotWithShape="0">
                  <a:srgbClr val="DDDDDD"/>
                </a:outerShdw>
              </a:effectLst>
              <a:ea typeface="Arial Bold"/>
              <a:cs typeface="Arial Bold"/>
              <a:sym typeface="Arial Bold"/>
            </a:endParaRPr>
          </a:p>
          <a:p>
            <a:pPr marL="342900" indent="-342900">
              <a:spcBef>
                <a:spcPts val="600"/>
              </a:spcBef>
              <a:buSzPct val="100000"/>
              <a:buChar char="•"/>
            </a:pPr>
            <a:endParaRPr sz="2000" dirty="0">
              <a:effectLst>
                <a:outerShdw blurRad="12700" dist="25400" dir="2700000" rotWithShape="0">
                  <a:srgbClr val="DDDDDD"/>
                </a:outerShdw>
              </a:effectLst>
              <a:ea typeface="Arial Bold"/>
              <a:cs typeface="Arial Bold"/>
              <a:sym typeface="Arial Bold"/>
            </a:endParaRPr>
          </a:p>
          <a:p>
            <a:pPr marL="318407" indent="-318407">
              <a:spcBef>
                <a:spcPts val="600"/>
              </a:spcBef>
              <a:buSzPct val="100000"/>
              <a:buChar char="•"/>
            </a:pPr>
            <a:r>
              <a:rPr sz="2000" dirty="0">
                <a:effectLst>
                  <a:outerShdw blurRad="12700" dist="25400" dir="2700000" rotWithShape="0">
                    <a:srgbClr val="DDDDDD"/>
                  </a:outerShdw>
                </a:effectLst>
              </a:rPr>
              <a:t>Culturally Competent</a:t>
            </a:r>
            <a:endParaRPr sz="2000" dirty="0">
              <a:effectLst>
                <a:outerShdw blurRad="12700" dist="25400" dir="2700000" rotWithShape="0">
                  <a:srgbClr val="DDDDDD"/>
                </a:outerShdw>
              </a:effectLst>
              <a:ea typeface="Arial Bold"/>
              <a:cs typeface="Arial Bold"/>
              <a:sym typeface="Arial Bold"/>
            </a:endParaRPr>
          </a:p>
          <a:p>
            <a:pPr marL="342900" indent="-342900">
              <a:spcBef>
                <a:spcPts val="600"/>
              </a:spcBef>
              <a:buSzPct val="100000"/>
              <a:buChar char="•"/>
            </a:pPr>
            <a:endParaRPr sz="2000" dirty="0">
              <a:effectLst>
                <a:outerShdw blurRad="12700" dist="25400" dir="2700000" rotWithShape="0">
                  <a:srgbClr val="DDDDDD"/>
                </a:outerShdw>
              </a:effectLst>
              <a:ea typeface="Arial Bold"/>
              <a:cs typeface="Arial Bold"/>
              <a:sym typeface="Arial Bold"/>
            </a:endParaRPr>
          </a:p>
          <a:p>
            <a:pPr marL="318407" indent="-318407">
              <a:spcBef>
                <a:spcPts val="600"/>
              </a:spcBef>
              <a:buSzPct val="100000"/>
              <a:buChar char="•"/>
            </a:pPr>
            <a:r>
              <a:rPr sz="2000" dirty="0">
                <a:effectLst>
                  <a:outerShdw blurRad="12700" dist="25400" dir="2700000" rotWithShape="0">
                    <a:srgbClr val="DDDDDD"/>
                  </a:outerShdw>
                </a:effectLst>
              </a:rPr>
              <a:t>Culturally Safe</a:t>
            </a:r>
          </a:p>
        </p:txBody>
      </p:sp>
      <p:sp>
        <p:nvSpPr>
          <p:cNvPr id="68" name="Shape 68"/>
          <p:cNvSpPr/>
          <p:nvPr/>
        </p:nvSpPr>
        <p:spPr>
          <a:xfrm>
            <a:off x="1341167" y="844776"/>
            <a:ext cx="6335713" cy="43088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3200">
                <a:solidFill>
                  <a:srgbClr val="CC0000"/>
                </a:solidFill>
                <a:effectLst>
                  <a:outerShdw blurRad="12700" dist="25400" dir="2700000" rotWithShape="0">
                    <a:srgbClr val="DDDDDD"/>
                  </a:outerShdw>
                </a:effectLst>
                <a:latin typeface="Arial Bold"/>
                <a:ea typeface="Arial Bold"/>
                <a:cs typeface="Arial Bold"/>
                <a:sym typeface="Arial Bold"/>
              </a:defRPr>
            </a:lvl1pPr>
          </a:lstStyle>
          <a:p>
            <a:pPr lvl="0">
              <a:defRPr sz="1800">
                <a:solidFill>
                  <a:srgbClr val="000000"/>
                </a:solidFill>
                <a:effectLst/>
              </a:defRPr>
            </a:pPr>
            <a:r>
              <a:rPr sz="2800" dirty="0">
                <a:latin typeface="+mj-lt"/>
              </a:rPr>
              <a:t>Guiding Principles</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2716" y="752271"/>
            <a:ext cx="3583611" cy="535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stretch>
            <a:fillRect/>
          </a:stretch>
        </p:blipFill>
        <p:spPr>
          <a:xfrm>
            <a:off x="494685" y="5583243"/>
            <a:ext cx="789367" cy="787788"/>
          </a:xfrm>
          <a:prstGeom prst="rect">
            <a:avLst/>
          </a:prstGeom>
        </p:spPr>
      </p:pic>
    </p:spTree>
    <p:extLst>
      <p:ext uri="{BB962C8B-B14F-4D97-AF65-F5344CB8AC3E}">
        <p14:creationId xmlns:p14="http://schemas.microsoft.com/office/powerpoint/2010/main" val="2804264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p:nvPr/>
        </p:nvSpPr>
        <p:spPr>
          <a:xfrm>
            <a:off x="8077200" y="6245225"/>
            <a:ext cx="1906588"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1400"/>
            </a:lvl1pPr>
          </a:lstStyle>
          <a:p>
            <a:pPr lvl="0">
              <a:defRPr sz="1800"/>
            </a:pPr>
            <a:r>
              <a:t>5</a:t>
            </a:r>
          </a:p>
        </p:txBody>
      </p:sp>
      <p:sp>
        <p:nvSpPr>
          <p:cNvPr id="53" name="Shape 53"/>
          <p:cNvSpPr/>
          <p:nvPr/>
        </p:nvSpPr>
        <p:spPr>
          <a:xfrm>
            <a:off x="1981200" y="769550"/>
            <a:ext cx="8147051" cy="2769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defRPr sz="2800">
                <a:solidFill>
                  <a:srgbClr val="CC0000"/>
                </a:solidFill>
                <a:effectLst>
                  <a:outerShdw blurRad="12700" dist="25400" dir="2700000" rotWithShape="0">
                    <a:srgbClr val="DDDDDD"/>
                  </a:outerShdw>
                </a:effectLst>
                <a:latin typeface="Arial Bold"/>
                <a:ea typeface="Arial Bold"/>
                <a:cs typeface="Arial Bold"/>
                <a:sym typeface="Arial Bold"/>
              </a:defRPr>
            </a:lvl1pPr>
          </a:lstStyle>
          <a:p>
            <a:pPr lvl="0">
              <a:defRPr sz="1800">
                <a:solidFill>
                  <a:srgbClr val="000000"/>
                </a:solidFill>
                <a:effectLst/>
              </a:defRPr>
            </a:pPr>
            <a:r>
              <a:rPr lang="en-CA" sz="1800" dirty="0">
                <a:solidFill>
                  <a:schemeClr val="tx1"/>
                </a:solidFill>
                <a:latin typeface="+mj-lt"/>
              </a:rPr>
              <a:t>Research about </a:t>
            </a:r>
            <a:r>
              <a:rPr sz="1800" dirty="0">
                <a:solidFill>
                  <a:schemeClr val="tx1"/>
                </a:solidFill>
                <a:latin typeface="+mj-lt"/>
              </a:rPr>
              <a:t>Substance Use-Related Services for First Nations People in Canada</a:t>
            </a:r>
          </a:p>
        </p:txBody>
      </p:sp>
      <p:sp>
        <p:nvSpPr>
          <p:cNvPr id="54" name="Shape 54"/>
          <p:cNvSpPr>
            <a:spLocks noGrp="1"/>
          </p:cNvSpPr>
          <p:nvPr>
            <p:ph type="body" idx="4294967295"/>
          </p:nvPr>
        </p:nvSpPr>
        <p:spPr>
          <a:xfrm>
            <a:off x="2198451" y="1361872"/>
            <a:ext cx="8147050" cy="4216367"/>
          </a:xfrm>
          <a:prstGeom prst="rect">
            <a:avLst/>
          </a:prstGeom>
          <a:ln w="12700">
            <a:miter lim="400000"/>
          </a:ln>
          <a:extLst>
            <a:ext uri="{C572A759-6A51-4108-AA02-DFA0A04FC94B}">
              <ma14:wrappingTextBoxFlag xmlns="" xmlns:ma14="http://schemas.microsoft.com/office/mac/drawingml/2011/main" val="1"/>
            </a:ext>
          </a:extLst>
        </p:spPr>
        <p:txBody>
          <a:bodyPr vert="horz" lIns="0" tIns="0" rIns="0" bIns="0" rtlCol="0">
            <a:normAutofit/>
          </a:bodyPr>
          <a:lstStyle/>
          <a:p>
            <a:r>
              <a:rPr lang="en-CA" sz="1800" dirty="0"/>
              <a:t>Further </a:t>
            </a:r>
            <a:r>
              <a:rPr lang="en-CA" sz="1800" b="1" dirty="0"/>
              <a:t>research on the extent and kinds of treatment approaches that are most likely to help First Nations people, families, and communities </a:t>
            </a:r>
            <a:r>
              <a:rPr lang="en-CA" sz="1800" dirty="0"/>
              <a:t>defeat prescription drug abuse, including research into non-drug, culturally based forms of treatment.</a:t>
            </a:r>
          </a:p>
          <a:p>
            <a:r>
              <a:rPr lang="en-CA" sz="1800" dirty="0"/>
              <a:t>Standards of practice that set out such things as client rights, including the </a:t>
            </a:r>
            <a:r>
              <a:rPr lang="en-CA" sz="1800" b="1" dirty="0"/>
              <a:t>right to choose to be part of cultural practices</a:t>
            </a:r>
            <a:r>
              <a:rPr lang="en-CA" sz="1800" dirty="0"/>
              <a:t>;</a:t>
            </a:r>
          </a:p>
          <a:p>
            <a:r>
              <a:rPr lang="en-CA" sz="1800" dirty="0"/>
              <a:t>Ensuring an effective system of care </a:t>
            </a:r>
            <a:r>
              <a:rPr lang="en-CA" sz="1800" b="1" dirty="0"/>
              <a:t>requires culturally relevant research </a:t>
            </a:r>
            <a:r>
              <a:rPr lang="en-CA" sz="1800" dirty="0"/>
              <a:t>and ongoing tracking of program results, including not only data on individual substance use but also all factors which contribute to wellness for First Nations.</a:t>
            </a:r>
          </a:p>
          <a:p>
            <a:r>
              <a:rPr lang="en-CA" sz="1800" dirty="0"/>
              <a:t>A well-defined research plan identifies and funds research in areas most important for client and community wellness. </a:t>
            </a:r>
            <a:r>
              <a:rPr lang="en-CA" sz="1800" b="1" dirty="0"/>
              <a:t>Specific research is necessary for demonstrating the impact of cultural  interventions.  </a:t>
            </a:r>
            <a:r>
              <a:rPr lang="en-CA" sz="1800" dirty="0"/>
              <a:t>It is important that both the research plan and any research projects </a:t>
            </a:r>
            <a:r>
              <a:rPr lang="en-CA" sz="1800" b="1" dirty="0"/>
              <a:t>recognize cultural knowledge and the values</a:t>
            </a:r>
            <a:r>
              <a:rPr lang="en-CA" sz="1800" dirty="0"/>
              <a:t> of a community with respect to the principles of community-controlled and community-owned research.</a:t>
            </a:r>
            <a:endParaRPr sz="1800" dirty="0">
              <a:effectLst>
                <a:outerShdw blurRad="12700" dist="25400" dir="2700000" rotWithShape="0">
                  <a:srgbClr val="DDDDDD"/>
                </a:outerShdw>
              </a:effectLst>
              <a:latin typeface="Arial"/>
              <a:ea typeface="Arial"/>
              <a:cs typeface="Arial"/>
              <a:sym typeface="Arial"/>
            </a:endParaRPr>
          </a:p>
        </p:txBody>
      </p:sp>
      <p:pic>
        <p:nvPicPr>
          <p:cNvPr id="5" name="Picture 4"/>
          <p:cNvPicPr>
            <a:picLocks noChangeAspect="1"/>
          </p:cNvPicPr>
          <p:nvPr/>
        </p:nvPicPr>
        <p:blipFill>
          <a:blip r:embed="rId3"/>
          <a:stretch>
            <a:fillRect/>
          </a:stretch>
        </p:blipFill>
        <p:spPr>
          <a:xfrm>
            <a:off x="616090" y="4666029"/>
            <a:ext cx="1582361" cy="1579196"/>
          </a:xfrm>
          <a:prstGeom prst="rect">
            <a:avLst/>
          </a:prstGeom>
        </p:spPr>
      </p:pic>
    </p:spTree>
    <p:extLst>
      <p:ext uri="{BB962C8B-B14F-4D97-AF65-F5344CB8AC3E}">
        <p14:creationId xmlns:p14="http://schemas.microsoft.com/office/powerpoint/2010/main" val="4277569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p:nvPr/>
        </p:nvPicPr>
        <p:blipFill>
          <a:blip r:embed="rId3">
            <a:extLst/>
          </a:blip>
          <a:stretch>
            <a:fillRect/>
          </a:stretch>
        </p:blipFill>
        <p:spPr>
          <a:xfrm>
            <a:off x="4064565" y="768641"/>
            <a:ext cx="5826781" cy="4269352"/>
          </a:xfrm>
          <a:prstGeom prst="rect">
            <a:avLst/>
          </a:prstGeom>
        </p:spPr>
      </p:pic>
      <p:pic>
        <p:nvPicPr>
          <p:cNvPr id="3" name="Picture 2"/>
          <p:cNvPicPr>
            <a:picLocks noChangeAspect="1"/>
          </p:cNvPicPr>
          <p:nvPr/>
        </p:nvPicPr>
        <p:blipFill>
          <a:blip r:embed="rId4"/>
          <a:stretch>
            <a:fillRect/>
          </a:stretch>
        </p:blipFill>
        <p:spPr>
          <a:xfrm>
            <a:off x="9891346" y="4628173"/>
            <a:ext cx="1582361" cy="1579196"/>
          </a:xfrm>
          <a:prstGeom prst="rect">
            <a:avLst/>
          </a:prstGeom>
        </p:spPr>
      </p:pic>
      <p:sp>
        <p:nvSpPr>
          <p:cNvPr id="2" name="TextBox 1"/>
          <p:cNvSpPr txBox="1"/>
          <p:nvPr/>
        </p:nvSpPr>
        <p:spPr>
          <a:xfrm>
            <a:off x="1013634" y="714661"/>
            <a:ext cx="3050931" cy="5355312"/>
          </a:xfrm>
          <a:prstGeom prst="rect">
            <a:avLst/>
          </a:prstGeom>
          <a:noFill/>
        </p:spPr>
        <p:txBody>
          <a:bodyPr wrap="square" rtlCol="0">
            <a:spAutoFit/>
          </a:bodyPr>
          <a:lstStyle/>
          <a:p>
            <a:r>
              <a:rPr lang="en-CA" dirty="0"/>
              <a:t>This is not our evidence base…. Our indigenous knowledge cannot be found in the stacks or journal articles.</a:t>
            </a:r>
          </a:p>
          <a:p>
            <a:endParaRPr lang="en-CA" dirty="0"/>
          </a:p>
          <a:p>
            <a:r>
              <a:rPr lang="en-CA" dirty="0"/>
              <a:t>We did a scoping review of literature and searched 13 databases of evidence… we found over 4000 articles that talked about Indigenous culture.  Only 18 articles </a:t>
            </a:r>
            <a:r>
              <a:rPr lang="en-CA" b="1" dirty="0"/>
              <a:t>described </a:t>
            </a:r>
            <a:r>
              <a:rPr lang="en-CA" dirty="0"/>
              <a:t>culture to address substance use and mental health.  Only 9 of them presented on </a:t>
            </a:r>
            <a:r>
              <a:rPr lang="en-CA" b="1" dirty="0"/>
              <a:t>measuring the impact of culture</a:t>
            </a:r>
            <a:r>
              <a:rPr lang="en-CA" dirty="0"/>
              <a:t>.   </a:t>
            </a:r>
            <a:r>
              <a:rPr lang="en-CA" b="1" dirty="0"/>
              <a:t>None of them measured the impact of culture from a whole person or strengths based measure of change</a:t>
            </a:r>
          </a:p>
        </p:txBody>
      </p:sp>
    </p:spTree>
    <p:extLst>
      <p:ext uri="{BB962C8B-B14F-4D97-AF65-F5344CB8AC3E}">
        <p14:creationId xmlns:p14="http://schemas.microsoft.com/office/powerpoint/2010/main" val="2234626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Missing?</a:t>
            </a:r>
          </a:p>
        </p:txBody>
      </p:sp>
      <p:sp>
        <p:nvSpPr>
          <p:cNvPr id="3" name="Content Placeholder 2"/>
          <p:cNvSpPr>
            <a:spLocks noGrp="1"/>
          </p:cNvSpPr>
          <p:nvPr>
            <p:ph idx="1"/>
          </p:nvPr>
        </p:nvSpPr>
        <p:spPr/>
        <p:txBody>
          <a:bodyPr>
            <a:normAutofit fontScale="92500" lnSpcReduction="10000"/>
          </a:bodyPr>
          <a:lstStyle/>
          <a:p>
            <a:pPr marL="0" indent="0">
              <a:buNone/>
            </a:pPr>
            <a:r>
              <a:rPr lang="en-US" sz="3200" dirty="0">
                <a:solidFill>
                  <a:srgbClr val="37302A"/>
                </a:solidFill>
                <a:uFill>
                  <a:solidFill>
                    <a:srgbClr val="37302A"/>
                  </a:solidFill>
                </a:uFill>
              </a:rPr>
              <a:t>Ever since first contact, indigenous people have been attempting to achieve </a:t>
            </a:r>
            <a:r>
              <a:rPr lang="en-US" sz="3200" i="1" dirty="0">
                <a:solidFill>
                  <a:srgbClr val="37302A"/>
                </a:solidFill>
                <a:uFill>
                  <a:solidFill>
                    <a:srgbClr val="37302A"/>
                  </a:solidFill>
                </a:uFill>
                <a:ea typeface="Helvetica-Oblique"/>
                <a:cs typeface="Helvetica-Oblique"/>
                <a:sym typeface="Helvetica-Oblique"/>
              </a:rPr>
              <a:t>their</a:t>
            </a:r>
            <a:r>
              <a:rPr lang="en-US" sz="3200" dirty="0">
                <a:solidFill>
                  <a:srgbClr val="37302A"/>
                </a:solidFill>
                <a:uFill>
                  <a:solidFill>
                    <a:srgbClr val="37302A"/>
                  </a:solidFill>
                </a:uFill>
              </a:rPr>
              <a:t> definition of intelligence, to be as productive as </a:t>
            </a:r>
            <a:r>
              <a:rPr lang="en-US" sz="3200" i="1" dirty="0">
                <a:solidFill>
                  <a:srgbClr val="37302A"/>
                </a:solidFill>
                <a:uFill>
                  <a:solidFill>
                    <a:srgbClr val="37302A"/>
                  </a:solidFill>
                </a:uFill>
                <a:ea typeface="Helvetica-Oblique"/>
                <a:cs typeface="Helvetica-Oblique"/>
                <a:sym typeface="Helvetica-Oblique"/>
              </a:rPr>
              <a:t>they</a:t>
            </a:r>
            <a:r>
              <a:rPr lang="en-US" sz="3200" dirty="0">
                <a:solidFill>
                  <a:srgbClr val="37302A"/>
                </a:solidFill>
                <a:uFill>
                  <a:solidFill>
                    <a:srgbClr val="37302A"/>
                  </a:solidFill>
                </a:uFill>
              </a:rPr>
              <a:t> are, as successful as </a:t>
            </a:r>
            <a:r>
              <a:rPr lang="en-US" sz="3200" i="1" dirty="0">
                <a:solidFill>
                  <a:srgbClr val="37302A"/>
                </a:solidFill>
                <a:uFill>
                  <a:solidFill>
                    <a:srgbClr val="37302A"/>
                  </a:solidFill>
                </a:uFill>
                <a:ea typeface="Helvetica-Oblique"/>
                <a:cs typeface="Helvetica-Oblique"/>
                <a:sym typeface="Helvetica-Oblique"/>
              </a:rPr>
              <a:t>they</a:t>
            </a:r>
            <a:r>
              <a:rPr lang="en-US" sz="3200" dirty="0">
                <a:solidFill>
                  <a:srgbClr val="37302A"/>
                </a:solidFill>
                <a:uFill>
                  <a:solidFill>
                    <a:srgbClr val="37302A"/>
                  </a:solidFill>
                </a:uFill>
              </a:rPr>
              <a:t> are and as intelligent as </a:t>
            </a:r>
            <a:r>
              <a:rPr lang="en-US" sz="3200" i="1" dirty="0">
                <a:solidFill>
                  <a:srgbClr val="37302A"/>
                </a:solidFill>
                <a:uFill>
                  <a:solidFill>
                    <a:srgbClr val="37302A"/>
                  </a:solidFill>
                </a:uFill>
                <a:ea typeface="Helvetica-Oblique"/>
                <a:cs typeface="Helvetica-Oblique"/>
                <a:sym typeface="Helvetica-Oblique"/>
              </a:rPr>
              <a:t>they</a:t>
            </a:r>
            <a:r>
              <a:rPr lang="en-US" sz="3200" dirty="0">
                <a:solidFill>
                  <a:srgbClr val="37302A"/>
                </a:solidFill>
                <a:uFill>
                  <a:solidFill>
                    <a:srgbClr val="37302A"/>
                  </a:solidFill>
                </a:uFill>
              </a:rPr>
              <a:t> are. In doing so, indigenous people have lost the encompassing nature of </a:t>
            </a:r>
            <a:r>
              <a:rPr lang="en-US" sz="3200" i="1" dirty="0">
                <a:solidFill>
                  <a:srgbClr val="37302A"/>
                </a:solidFill>
                <a:uFill>
                  <a:solidFill>
                    <a:srgbClr val="37302A"/>
                  </a:solidFill>
                </a:uFill>
                <a:ea typeface="Helvetica-Oblique"/>
                <a:cs typeface="Helvetica-Oblique"/>
                <a:sym typeface="Helvetica-Oblique"/>
              </a:rPr>
              <a:t>our</a:t>
            </a:r>
            <a:r>
              <a:rPr lang="en-US" sz="3200" dirty="0">
                <a:solidFill>
                  <a:srgbClr val="37302A"/>
                </a:solidFill>
                <a:uFill>
                  <a:solidFill>
                    <a:srgbClr val="37302A"/>
                  </a:solidFill>
                </a:uFill>
              </a:rPr>
              <a:t> definition of intelligence — </a:t>
            </a:r>
            <a:r>
              <a:rPr lang="en-US" sz="3200" i="1" dirty="0">
                <a:solidFill>
                  <a:srgbClr val="37302A"/>
                </a:solidFill>
                <a:uFill>
                  <a:solidFill>
                    <a:srgbClr val="37302A"/>
                  </a:solidFill>
                </a:uFill>
                <a:ea typeface="Helvetica-Oblique"/>
                <a:cs typeface="Helvetica-Oblique"/>
                <a:sym typeface="Helvetica-Oblique"/>
              </a:rPr>
              <a:t>indigenous intelligence</a:t>
            </a:r>
            <a:r>
              <a:rPr lang="en-US" sz="3200" dirty="0">
                <a:solidFill>
                  <a:srgbClr val="37302A"/>
                </a:solidFill>
                <a:uFill>
                  <a:solidFill>
                    <a:srgbClr val="37302A"/>
                  </a:solidFill>
                </a:uFill>
              </a:rPr>
              <a:t>. </a:t>
            </a:r>
          </a:p>
          <a:p>
            <a:pPr marL="0" indent="0">
              <a:buNone/>
            </a:pPr>
            <a:r>
              <a:rPr lang="en-US" sz="3200" dirty="0">
                <a:solidFill>
                  <a:srgbClr val="37302A"/>
                </a:solidFill>
                <a:uFill>
                  <a:solidFill>
                    <a:srgbClr val="37302A"/>
                  </a:solidFill>
                </a:uFill>
              </a:rPr>
              <a:t>Elder Jim Dumont</a:t>
            </a:r>
          </a:p>
          <a:p>
            <a:pPr marL="0" indent="0">
              <a:buNone/>
            </a:pPr>
            <a:endParaRPr lang="en-US" dirty="0"/>
          </a:p>
        </p:txBody>
      </p:sp>
    </p:spTree>
    <p:extLst>
      <p:ext uri="{BB962C8B-B14F-4D97-AF65-F5344CB8AC3E}">
        <p14:creationId xmlns:p14="http://schemas.microsoft.com/office/powerpoint/2010/main" val="1019509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p:nvPr/>
        </p:nvPicPr>
        <p:blipFill>
          <a:blip r:embed="rId3">
            <a:extLst/>
          </a:blip>
          <a:stretch>
            <a:fillRect/>
          </a:stretch>
        </p:blipFill>
        <p:spPr>
          <a:xfrm>
            <a:off x="4240411" y="829839"/>
            <a:ext cx="6929438" cy="5247355"/>
          </a:xfrm>
          <a:prstGeom prst="rect">
            <a:avLst/>
          </a:prstGeom>
        </p:spPr>
      </p:pic>
      <p:pic>
        <p:nvPicPr>
          <p:cNvPr id="3" name="Picture 2"/>
          <p:cNvPicPr>
            <a:picLocks noChangeAspect="1"/>
          </p:cNvPicPr>
          <p:nvPr/>
        </p:nvPicPr>
        <p:blipFill>
          <a:blip r:embed="rId4"/>
          <a:stretch>
            <a:fillRect/>
          </a:stretch>
        </p:blipFill>
        <p:spPr>
          <a:xfrm>
            <a:off x="717843" y="4619381"/>
            <a:ext cx="1582361" cy="1579196"/>
          </a:xfrm>
          <a:prstGeom prst="rect">
            <a:avLst/>
          </a:prstGeom>
        </p:spPr>
      </p:pic>
      <p:sp>
        <p:nvSpPr>
          <p:cNvPr id="2" name="TextBox 1"/>
          <p:cNvSpPr txBox="1"/>
          <p:nvPr/>
        </p:nvSpPr>
        <p:spPr>
          <a:xfrm>
            <a:off x="817685" y="829839"/>
            <a:ext cx="3314700" cy="830997"/>
          </a:xfrm>
          <a:prstGeom prst="rect">
            <a:avLst/>
          </a:prstGeom>
          <a:noFill/>
        </p:spPr>
        <p:txBody>
          <a:bodyPr wrap="square" rtlCol="0">
            <a:spAutoFit/>
          </a:bodyPr>
          <a:lstStyle/>
          <a:p>
            <a:r>
              <a:rPr lang="en-CA" sz="2400" dirty="0"/>
              <a:t>Why not?   </a:t>
            </a:r>
          </a:p>
          <a:p>
            <a:endParaRPr lang="en-CA" sz="2400" dirty="0"/>
          </a:p>
        </p:txBody>
      </p:sp>
      <p:sp>
        <p:nvSpPr>
          <p:cNvPr id="4" name="Rectangle 3">
            <a:extLst>
              <a:ext uri="{FF2B5EF4-FFF2-40B4-BE49-F238E27FC236}">
                <a16:creationId xmlns:a16="http://schemas.microsoft.com/office/drawing/2014/main" xmlns="" id="{33C89BFA-D2E9-D041-8320-3247A97663B6}"/>
              </a:ext>
            </a:extLst>
          </p:cNvPr>
          <p:cNvSpPr/>
          <p:nvPr/>
        </p:nvSpPr>
        <p:spPr>
          <a:xfrm>
            <a:off x="1099039" y="1660836"/>
            <a:ext cx="2751992" cy="2308324"/>
          </a:xfrm>
          <a:prstGeom prst="rect">
            <a:avLst/>
          </a:prstGeom>
        </p:spPr>
        <p:txBody>
          <a:bodyPr wrap="square">
            <a:spAutoFit/>
          </a:bodyPr>
          <a:lstStyle/>
          <a:p>
            <a:r>
              <a:rPr lang="en-CA" sz="2400" dirty="0"/>
              <a:t>How do we get past the barriers and change the evidence base to include indigenous knowledge?</a:t>
            </a:r>
          </a:p>
        </p:txBody>
      </p:sp>
    </p:spTree>
    <p:extLst>
      <p:ext uri="{BB962C8B-B14F-4D97-AF65-F5344CB8AC3E}">
        <p14:creationId xmlns:p14="http://schemas.microsoft.com/office/powerpoint/2010/main" val="1046656180"/>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Theme1">
  <a:themeElements>
    <a:clrScheme name="1_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Calibri" pitchFamily="34" charset="0"/>
          </a:defRPr>
        </a:defPPr>
      </a:lstStyle>
    </a:lnDef>
  </a:objectDefaults>
  <a:extraClrSchemeLst>
    <a:extraClrScheme>
      <a:clrScheme name="1_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1_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1_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AF0B8787-84DC-4320-B12A-3C8B3BAB88D3}" vid="{3AB06CF5-B635-4FF1-ACF1-6F3C8B09379E}"/>
    </a:ext>
  </a:extLst>
</a:theme>
</file>

<file path=ppt/theme/theme2.xml><?xml version="1.0" encoding="utf-8"?>
<a:theme xmlns:a="http://schemas.openxmlformats.org/drawingml/2006/main" name="2_Generic">
  <a:themeElements>
    <a:clrScheme name="1_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Calibri" pitchFamily="34" charset="0"/>
          </a:defRPr>
        </a:defPPr>
      </a:lstStyle>
    </a:lnDef>
  </a:objectDefaults>
  <a:extraClrSchemeLst>
    <a:extraClrScheme>
      <a:clrScheme name="1_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1_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1_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509</TotalTime>
  <Words>1694</Words>
  <Application>Microsoft Office PowerPoint</Application>
  <PresentationFormat>Custom</PresentationFormat>
  <Paragraphs>135</Paragraphs>
  <Slides>13</Slides>
  <Notes>9</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Theme1</vt:lpstr>
      <vt:lpstr>2_Generic</vt:lpstr>
      <vt:lpstr>Organic</vt:lpstr>
      <vt:lpstr>Partnerships</vt:lpstr>
      <vt:lpstr>Historical Foundation &amp; Current Context</vt:lpstr>
      <vt:lpstr>Governance Traditions</vt:lpstr>
      <vt:lpstr>PowerPoint Presentation</vt:lpstr>
      <vt:lpstr>PowerPoint Presentation</vt:lpstr>
      <vt:lpstr>PowerPoint Presentation</vt:lpstr>
      <vt:lpstr>PowerPoint Presentation</vt:lpstr>
      <vt:lpstr>What’s Missing?</vt:lpstr>
      <vt:lpstr>PowerPoint Presentation</vt:lpstr>
      <vt:lpstr>PowerPoint Presentation</vt:lpstr>
      <vt:lpstr>Indigenous World View:  Cultural Evidence Base... Two dimensions</vt:lpstr>
      <vt:lpstr>Sovereignty:  ALL CREATION STORIES ARE TRUE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Hopkins</dc:creator>
  <cp:lastModifiedBy>ddurda</cp:lastModifiedBy>
  <cp:revision>31</cp:revision>
  <dcterms:created xsi:type="dcterms:W3CDTF">2015-11-09T05:14:43Z</dcterms:created>
  <dcterms:modified xsi:type="dcterms:W3CDTF">2017-12-05T20:39:50Z</dcterms:modified>
</cp:coreProperties>
</file>