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391" r:id="rId3"/>
    <p:sldId id="390" r:id="rId4"/>
    <p:sldId id="392" r:id="rId5"/>
    <p:sldId id="397" r:id="rId6"/>
    <p:sldId id="398" r:id="rId7"/>
    <p:sldId id="399" r:id="rId8"/>
    <p:sldId id="413" r:id="rId9"/>
    <p:sldId id="401" r:id="rId10"/>
    <p:sldId id="402" r:id="rId11"/>
    <p:sldId id="414" r:id="rId12"/>
    <p:sldId id="408" r:id="rId13"/>
    <p:sldId id="437" r:id="rId14"/>
    <p:sldId id="430" r:id="rId15"/>
    <p:sldId id="415" r:id="rId16"/>
    <p:sldId id="416" r:id="rId17"/>
    <p:sldId id="422" r:id="rId18"/>
    <p:sldId id="427" r:id="rId19"/>
    <p:sldId id="423" r:id="rId20"/>
    <p:sldId id="426" r:id="rId21"/>
    <p:sldId id="447" r:id="rId22"/>
    <p:sldId id="448" r:id="rId23"/>
    <p:sldId id="451" r:id="rId24"/>
    <p:sldId id="449" r:id="rId25"/>
    <p:sldId id="450" r:id="rId26"/>
    <p:sldId id="445" r:id="rId27"/>
    <p:sldId id="436" r:id="rId28"/>
    <p:sldId id="409" r:id="rId29"/>
    <p:sldId id="412" r:id="rId30"/>
    <p:sldId id="431" r:id="rId31"/>
    <p:sldId id="444" r:id="rId32"/>
    <p:sldId id="438" r:id="rId33"/>
    <p:sldId id="420" r:id="rId34"/>
    <p:sldId id="433" r:id="rId35"/>
    <p:sldId id="394" r:id="rId36"/>
    <p:sldId id="395" r:id="rId37"/>
    <p:sldId id="428" r:id="rId38"/>
    <p:sldId id="421" r:id="rId39"/>
    <p:sldId id="405" r:id="rId40"/>
    <p:sldId id="407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00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3894" autoAdjust="0"/>
    <p:restoredTop sz="75052" autoAdjust="0"/>
  </p:normalViewPr>
  <p:slideViewPr>
    <p:cSldViewPr snapToGrid="0" snapToObjects="1">
      <p:cViewPr>
        <p:scale>
          <a:sx n="50" d="100"/>
          <a:sy n="50" d="100"/>
        </p:scale>
        <p:origin x="-2632" y="-6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1" d="100"/>
        <a:sy n="141" d="100"/>
      </p:scale>
      <p:origin x="0" y="90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369C8-6AD3-E34E-8ACB-FA08F600A225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19A69-66A6-CA4E-A8C6-E5937B9D6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305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421D8-A790-DC45-BBFB-AEE4C791C1CA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17286-D4B4-F149-AF32-07C936E8F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3264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17286-D4B4-F149-AF32-07C936E8F4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569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ASPECTS</a:t>
            </a:r>
          </a:p>
          <a:p>
            <a:r>
              <a:rPr lang="en-US" dirty="0" smtClean="0"/>
              <a:t>	Actionable, Secure, Professional, Evidence</a:t>
            </a:r>
            <a:r>
              <a:rPr lang="en-US" baseline="0" dirty="0" smtClean="0"/>
              <a:t> Based, Customizable, </a:t>
            </a:r>
            <a:r>
              <a:rPr lang="en-US" baseline="0" dirty="0" err="1" smtClean="0"/>
              <a:t>TransParent</a:t>
            </a:r>
            <a:endParaRPr lang="en-US" baseline="0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Stoyanov</a:t>
            </a:r>
            <a:r>
              <a:rPr lang="en-US" dirty="0" smtClean="0"/>
              <a:t> et al.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17286-D4B4-F149-AF32-07C936E8F45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2830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3B7EF-B0B7-304F-ACBB-D195CFF64352}" type="slidenum">
              <a:rPr lang="en-US"/>
              <a:pPr/>
              <a:t>35</a:t>
            </a:fld>
            <a:endParaRPr lang="en-US"/>
          </a:p>
        </p:txBody>
      </p:sp>
      <p:sp>
        <p:nvSpPr>
          <p:cNvPr id="54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17286-D4B4-F149-AF32-07C936E8F45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2734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Addressing two questions: (leave up so don’t have to write it down)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Hindrances to adoption of mobile apps in addiction treatment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(assuming different risks identified in different groups)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 Assuming RCT studies not feasible for majority of apps – what criteria do we use for adoption?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Designated note taker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Report by group of top 3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Last slide before group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Would like to form an e -working group on this, if interested, please email me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 questions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17286-D4B4-F149-AF32-07C936E8F45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773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17286-D4B4-F149-AF32-07C936E8F4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67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17286-D4B4-F149-AF32-07C936E8F4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38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We are ‘wired’ to build </a:t>
            </a:r>
            <a:r>
              <a:rPr lang="en-US" b="1" dirty="0" err="1" smtClean="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relationahips</a:t>
            </a:r>
            <a:r>
              <a:rPr lang="en-US" b="1" dirty="0" smtClean="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b="1" dirty="0" smtClean="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b="1" dirty="0" smtClean="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	…. even with inanimate artifacts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>
              <a:solidFill>
                <a:srgbClr val="FFFF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Artificially intelligent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Can understand written &amp; spoken language (somewhat)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Can carry on a conversation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Can display competence in a particular area</a:t>
            </a:r>
          </a:p>
          <a:p>
            <a:pPr marL="457200" lvl="1" indent="0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Affective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Can recognize human emotions 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Can display appropriate emotion </a:t>
            </a:r>
          </a:p>
          <a:p>
            <a:pPr marL="457200" lvl="1" indent="0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Social &amp; relational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Can interact in a socially-intelligent manner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Can build relationships with human users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defRPr/>
            </a:pPr>
            <a:endParaRPr lang="en-US" sz="24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Adaptive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Customize interaction to user’s state &amp; needs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>
              <a:solidFill>
                <a:srgbClr val="FFFF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>
              <a:solidFill>
                <a:srgbClr val="FFFF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Conversational capabilities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Natural language understanding – very difficult!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BUT – restricted abilities go a long way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General competence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AI enables agents to display expert behavior – in restricted contexts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Emotional &amp; social intelligence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Some human emotions recognized w/ high accuracy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Virtual agents &amp; robots can display some emotions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Ability to form &amp; maintain long-term relationships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We are ‘wired’ to form relationships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‘Relational agents’ being developed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>
              <a:solidFill>
                <a:srgbClr val="FFFF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17286-D4B4-F149-AF32-07C936E8F4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70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Conversational capabilities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Natural language understanding – very difficult!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BUT – restricted abilities go a long way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General competence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AI enables agents to display expert behavior – in restricted contexts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Emotional &amp; social intelligence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Some human emotions recognized w/ high accuracy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Virtual agents &amp; robots can display some emotions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Ability to form &amp; maintain long-term relationships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We are ‘wired’ to form relationships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‘Relational agents’ being developed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endParaRPr lang="en-US" sz="24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</a:pPr>
            <a:endParaRPr lang="en-US" sz="24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Games _ we are</a:t>
            </a:r>
            <a:r>
              <a:rPr lang="en-US" sz="2400" baseline="0" dirty="0" smtClean="0">
                <a:latin typeface="Arial" charset="0"/>
                <a:ea typeface="ＭＳ Ｐゴシック" charset="0"/>
                <a:cs typeface="ＭＳ Ｐゴシック" charset="0"/>
              </a:rPr>
              <a:t> wired to play</a:t>
            </a:r>
            <a:endParaRPr lang="en-US" sz="24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Serious affective games 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Used for training &amp; learning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Recognize &amp; adapt to players’ emotions &amp; learning needs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Game characters can display emotions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Game characters’ appearance &amp; behavior match players’ individual &amp; cultural preferences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Can the innate human propensity for play be leveraged to facilitate change &amp; skill acquisition in therapy? 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Emotional, cognitive, behavioral change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</a:pP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Therapeutic game for children with OCD</a:t>
            </a: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Dr.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Veronika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Brezinka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Zurich University</a:t>
            </a: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2300 users in 41 countries</a:t>
            </a:r>
          </a:p>
          <a:p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Psycho-education about OCD (cognitive model) </a:t>
            </a:r>
          </a:p>
          <a:p>
            <a:endParaRPr lang="en-US" dirty="0" smtClean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Helps child create a hierarchy of symptoms</a:t>
            </a:r>
          </a:p>
          <a:p>
            <a:endParaRPr lang="en-US" dirty="0" smtClean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Teaches externalizing methods to cope with anxiety</a:t>
            </a:r>
          </a:p>
          <a:p>
            <a:endParaRPr lang="en-US" dirty="0" smtClean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Opportunities for exposure &amp; practice of response-prevention</a:t>
            </a:r>
          </a:p>
          <a:p>
            <a:endParaRPr lang="en-US" dirty="0" smtClean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Secret Agent Society</a:t>
            </a:r>
          </a:p>
          <a:p>
            <a:endParaRPr lang="en-US" dirty="0" smtClean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Game for children on the autism spectrum</a:t>
            </a: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Social skills &amp; emotion regulation </a:t>
            </a: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Dr.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Renae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Beaumont, Social Skills Training Institute, Australia</a:t>
            </a:r>
          </a:p>
          <a:p>
            <a:endParaRPr lang="en-US" dirty="0" smtClean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 smtClean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Benefits</a:t>
            </a:r>
          </a:p>
          <a:p>
            <a:endParaRPr lang="en-US" dirty="0" smtClean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Provide immersive affective experience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Provide engaging homework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Games don’t get tired or impatient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Games are inexpensive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Games are available 24/7 … anywhere</a:t>
            </a:r>
          </a:p>
          <a:p>
            <a:endParaRPr lang="en-US" dirty="0" smtClean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</a:pP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</a:pP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</a:pP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</a:pPr>
            <a:endParaRPr lang="en-US" sz="24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17286-D4B4-F149-AF32-07C936E8F4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34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17286-D4B4-F149-AF32-07C936E8F45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17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17286-D4B4-F149-AF32-07C936E8F45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43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Deliver evidence-based approach</a:t>
            </a:r>
          </a:p>
          <a:p>
            <a:pPr lvl="1"/>
            <a:r>
              <a:rPr lang="en-US" sz="2400" dirty="0" smtClean="0"/>
              <a:t>Mindfulness-based relapse prevention (</a:t>
            </a:r>
            <a:r>
              <a:rPr lang="en-US" sz="2400" dirty="0" err="1" smtClean="0"/>
              <a:t>Marlatt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Reduction in cravings &amp; reactivity; increase in distress tolerance</a:t>
            </a:r>
          </a:p>
          <a:p>
            <a:pPr lvl="1"/>
            <a:r>
              <a:rPr lang="en-US" sz="2400" dirty="0" smtClean="0"/>
              <a:t>5 weeks of training + coaching</a:t>
            </a:r>
          </a:p>
          <a:p>
            <a:pPr lvl="1"/>
            <a:r>
              <a:rPr lang="en-US" sz="2400" dirty="0" smtClean="0"/>
              <a:t>Assess progress via established instruments (AWARE, PACS)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800" dirty="0" smtClean="0">
                <a:solidFill>
                  <a:srgbClr val="FF0000"/>
                </a:solidFill>
              </a:rPr>
              <a:t>Enhance engagement with treatment</a:t>
            </a:r>
          </a:p>
          <a:p>
            <a:pPr lvl="1"/>
            <a:r>
              <a:rPr lang="en-US" sz="2400" dirty="0" smtClean="0">
                <a:solidFill>
                  <a:srgbClr val="B50003"/>
                </a:solidFill>
              </a:rPr>
              <a:t>Motivational interviewing (Miller &amp; </a:t>
            </a:r>
            <a:r>
              <a:rPr lang="en-US" sz="2400" dirty="0" err="1" smtClean="0">
                <a:solidFill>
                  <a:srgbClr val="B50003"/>
                </a:solidFill>
              </a:rPr>
              <a:t>Rollnick</a:t>
            </a:r>
            <a:r>
              <a:rPr lang="en-US" sz="2400" dirty="0" smtClean="0">
                <a:solidFill>
                  <a:srgbClr val="B50003"/>
                </a:solidFill>
              </a:rPr>
              <a:t>)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Client-centered; collaborative; works w/ ambivalence</a:t>
            </a:r>
          </a:p>
          <a:p>
            <a:pPr lvl="1"/>
            <a:r>
              <a:rPr lang="en-US" sz="2400" dirty="0" smtClean="0">
                <a:solidFill>
                  <a:srgbClr val="B50003"/>
                </a:solidFill>
              </a:rPr>
              <a:t>Self-determination theory (Ryan &amp; </a:t>
            </a:r>
            <a:r>
              <a:rPr lang="en-US" sz="2400" dirty="0" err="1" smtClean="0">
                <a:solidFill>
                  <a:srgbClr val="B50003"/>
                </a:solidFill>
              </a:rPr>
              <a:t>Deci</a:t>
            </a:r>
            <a:r>
              <a:rPr lang="en-US" sz="2400" dirty="0" smtClean="0">
                <a:solidFill>
                  <a:srgbClr val="B50003"/>
                </a:solidFill>
              </a:rPr>
              <a:t>)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Autonomy, competence, relatedness</a:t>
            </a:r>
          </a:p>
          <a:p>
            <a:pPr lvl="2"/>
            <a:endParaRPr lang="en-US" sz="3200" dirty="0" smtClean="0">
              <a:solidFill>
                <a:srgbClr val="000000"/>
              </a:solidFill>
            </a:endParaRP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Use techniques from AI &amp; affective computing </a:t>
            </a:r>
            <a:endParaRPr lang="en-US" sz="1600" dirty="0" smtClean="0">
              <a:solidFill>
                <a:srgbClr val="000000"/>
              </a:solidFill>
            </a:endParaRPr>
          </a:p>
          <a:p>
            <a:pPr lvl="2"/>
            <a:r>
              <a:rPr lang="en-US" dirty="0" smtClean="0"/>
              <a:t>Virtual affective agent as a coach</a:t>
            </a:r>
          </a:p>
          <a:p>
            <a:pPr lvl="2"/>
            <a:r>
              <a:rPr lang="en-US" dirty="0" smtClean="0"/>
              <a:t>Dialogue in natural language</a:t>
            </a:r>
          </a:p>
          <a:p>
            <a:pPr lvl="2"/>
            <a:r>
              <a:rPr lang="en-US" dirty="0" smtClean="0"/>
              <a:t>Customized training &amp; coaching</a:t>
            </a:r>
          </a:p>
          <a:p>
            <a:pPr lvl="2"/>
            <a:r>
              <a:rPr lang="en-US" dirty="0" smtClean="0"/>
              <a:t>Affect-adaptive interaction</a:t>
            </a:r>
          </a:p>
          <a:p>
            <a:pPr lvl="2"/>
            <a:r>
              <a:rPr lang="en-US" dirty="0" err="1" smtClean="0"/>
              <a:t>Gamification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2"/>
            <a:endParaRPr lang="en-US" sz="3200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17286-D4B4-F149-AF32-07C936E8F45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7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17286-D4B4-F149-AF32-07C936E8F45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27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73E50-D425-1348-8810-13B1289C89B4}" type="datetime1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64EA-AF83-A74B-943A-8835049AB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98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2C52-9DA9-1940-AA9F-1259245DA491}" type="datetime1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64EA-AF83-A74B-943A-8835049AB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51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406F-2686-6D4B-9B0B-4ED4E0D9645C}" type="datetime1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64EA-AF83-A74B-943A-8835049AB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28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E6A3F-EE68-4D4D-8048-5C094E2B6016}" type="datetime1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64EA-AF83-A74B-943A-8835049AB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000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0111-90A8-9E4B-AEC5-A0C89C285032}" type="datetime1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64EA-AF83-A74B-943A-8835049AB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38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8453-A7FD-3C4A-B054-C882F56B13D1}" type="datetime1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64EA-AF83-A74B-943A-8835049AB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14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FFD46-EF76-D542-9714-A91EE96DE0A3}" type="datetime1">
              <a:rPr lang="en-US" smtClean="0"/>
              <a:t>12/5/2017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64EA-AF83-A74B-943A-8835049AB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57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D707-6ED5-554B-8725-62722B85C682}" type="datetime1">
              <a:rPr lang="en-US" smtClean="0"/>
              <a:t>12/5/2017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64EA-AF83-A74B-943A-8835049AB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62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E1511-4947-364F-BDB6-52C77A770444}" type="datetime1">
              <a:rPr lang="en-US" smtClean="0"/>
              <a:t>12/5/2017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64EA-AF83-A74B-943A-8835049AB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98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BDEF0-00CF-D147-A586-37FD65321ADA}" type="datetime1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64EA-AF83-A74B-943A-8835049AB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97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C010-EFE4-444D-9002-D62E6E4A18E5}" type="datetime1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64EA-AF83-A74B-943A-8835049AB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113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1462A-ECE5-D94C-8875-702619338BE7}" type="datetime1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364EA-AF83-A74B-943A-8835049AB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16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8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320801"/>
            <a:ext cx="9143999" cy="1895334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Fear, Loathing or Hope?:</a:t>
            </a:r>
            <a:br>
              <a:rPr lang="en-US" sz="4000" dirty="0" smtClean="0">
                <a:solidFill>
                  <a:srgbClr val="FF0000"/>
                </a:solidFill>
              </a:rPr>
            </a:br>
            <a:r>
              <a:rPr lang="en-US" sz="4000" dirty="0" smtClean="0">
                <a:solidFill>
                  <a:srgbClr val="FF0000"/>
                </a:solidFill>
              </a:rPr>
              <a:t>Prospects of Implementing Behavioral Health Technologies in </a:t>
            </a:r>
            <a:r>
              <a:rPr lang="en-US" sz="4000" smtClean="0">
                <a:solidFill>
                  <a:srgbClr val="FF0000"/>
                </a:solidFill>
              </a:rPr>
              <a:t>Addiction Treatment</a:t>
            </a:r>
            <a:r>
              <a:rPr lang="en-US" sz="4000" b="1" dirty="0" smtClean="0">
                <a:solidFill>
                  <a:srgbClr val="FF0000"/>
                </a:solidFill>
              </a:rPr>
              <a:t/>
            </a:r>
            <a:br>
              <a:rPr lang="en-US" sz="4000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/>
            </a:r>
            <a:br>
              <a:rPr lang="en-US" sz="3600" b="1" dirty="0" smtClean="0">
                <a:solidFill>
                  <a:srgbClr val="FF0000"/>
                </a:solidFill>
              </a:rPr>
            </a:b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391" y="3216135"/>
            <a:ext cx="7902603" cy="229168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chemeClr val="tx1"/>
                </a:solidFill>
              </a:rPr>
              <a:t>Eva Hudlicka</a:t>
            </a:r>
          </a:p>
          <a:p>
            <a:pPr>
              <a:lnSpc>
                <a:spcPct val="80000"/>
              </a:lnSpc>
            </a:pPr>
            <a:r>
              <a:rPr lang="en-US" sz="2400" dirty="0" err="1" smtClean="0">
                <a:solidFill>
                  <a:schemeClr val="tx1"/>
                </a:solidFill>
              </a:rPr>
              <a:t>Psychometrix</a:t>
            </a:r>
            <a:r>
              <a:rPr lang="en-US" sz="2400" dirty="0" smtClean="0">
                <a:solidFill>
                  <a:schemeClr val="tx1"/>
                </a:solidFill>
              </a:rPr>
              <a:t> Associates &amp;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University of Massachusetts </a:t>
            </a:r>
            <a:r>
              <a:rPr lang="mr-IN" sz="2400" dirty="0" smtClean="0">
                <a:solidFill>
                  <a:schemeClr val="tx1"/>
                </a:solidFill>
              </a:rPr>
              <a:t>–</a:t>
            </a:r>
            <a:r>
              <a:rPr lang="en-US" sz="2400" dirty="0" smtClean="0">
                <a:solidFill>
                  <a:schemeClr val="tx1"/>
                </a:solidFill>
              </a:rPr>
              <a:t> Amherst &amp;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Therapy21st</a:t>
            </a:r>
          </a:p>
          <a:p>
            <a:pPr>
              <a:lnSpc>
                <a:spcPct val="80000"/>
              </a:lnSpc>
            </a:pPr>
            <a:r>
              <a:rPr lang="en-US" sz="2400" dirty="0" err="1" smtClean="0">
                <a:solidFill>
                  <a:schemeClr val="tx1"/>
                </a:solidFill>
              </a:rPr>
              <a:t>hudlicka</a:t>
            </a:r>
            <a:r>
              <a:rPr lang="en-US" sz="2400" dirty="0" smtClean="0">
                <a:solidFill>
                  <a:schemeClr val="tx1"/>
                </a:solidFill>
              </a:rPr>
              <a:t>@ </a:t>
            </a:r>
            <a:r>
              <a:rPr lang="en-US" sz="2400" dirty="0" err="1" smtClean="0">
                <a:solidFill>
                  <a:schemeClr val="tx1"/>
                </a:solidFill>
              </a:rPr>
              <a:t>ualberta.ca</a:t>
            </a:r>
            <a:endParaRPr lang="en-US" sz="28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Nov 16, 2017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CRISM Meeting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University of Calgary</a:t>
            </a:r>
            <a:endParaRPr lang="en-US" sz="28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43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562"/>
            <a:ext cx="8229600" cy="878131"/>
          </a:xfrm>
        </p:spPr>
        <p:txBody>
          <a:bodyPr/>
          <a:lstStyle/>
          <a:p>
            <a:r>
              <a:rPr lang="en-US" dirty="0" smtClean="0"/>
              <a:t>Starting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9800"/>
            <a:ext cx="8686800" cy="49387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Technology is not a panacea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Human contact cannot be replaced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  <a:ea typeface="ＭＳ Ｐゴシック" charset="0"/>
              </a:rPr>
              <a:t>Too complex: cognitively &amp; emotionally</a:t>
            </a:r>
            <a:endParaRPr lang="en-US" sz="2400" dirty="0">
              <a:latin typeface="Arial" charset="0"/>
              <a:ea typeface="ＭＳ Ｐゴシック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sz="2400" dirty="0">
              <a:latin typeface="Arial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But - technology has much to contribute</a:t>
            </a:r>
            <a:endParaRPr lang="en-US" altLang="ja-JP" sz="2800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" charset="0"/>
                <a:ea typeface="ＭＳ Ｐゴシック" charset="0"/>
              </a:rPr>
              <a:t>Adaptive, affective intelligent technologies exist today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" charset="0"/>
                <a:ea typeface="ＭＳ Ｐゴシック" charset="0"/>
              </a:rPr>
              <a:t>Social agents &amp; robots don’t get tired or impatient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" charset="0"/>
                <a:ea typeface="ＭＳ Ｐゴシック" charset="0"/>
              </a:rPr>
              <a:t>Technology is available 24/7 &amp; </a:t>
            </a:r>
            <a:r>
              <a:rPr lang="en-US" sz="2400" dirty="0" smtClean="0">
                <a:latin typeface="Arial" charset="0"/>
                <a:ea typeface="ＭＳ Ｐゴシック" charset="0"/>
              </a:rPr>
              <a:t>anywhere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  <a:ea typeface="ＭＳ Ｐゴシック" charset="0"/>
              </a:rPr>
              <a:t>Technology is not judgmental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  <a:ea typeface="ＭＳ Ｐゴシック" charset="0"/>
              </a:rPr>
              <a:t>Immersive, customizable, “fun” environments possible</a:t>
            </a:r>
            <a:endParaRPr lang="en-US" sz="2400" dirty="0">
              <a:latin typeface="Arial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Technology as an adjunct to face-to-face 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treatment</a:t>
            </a:r>
            <a:endParaRPr lang="en-US" sz="2800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64EA-AF83-A74B-943A-8835049ABE5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69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Mobile Apps for Behavioral Health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64EA-AF83-A74B-943A-8835049ABE56}" type="slidenum">
              <a:rPr lang="en-US" smtClean="0"/>
              <a:t>11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803900" y="1367937"/>
            <a:ext cx="2679700" cy="5458801"/>
            <a:chOff x="6007100" y="1052042"/>
            <a:chExt cx="3136900" cy="6045200"/>
          </a:xfrm>
        </p:grpSpPr>
        <p:pic>
          <p:nvPicPr>
            <p:cNvPr id="6" name="Picture 5" descr="Screen Shot 2017-10-01 at 8.09.04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7100" y="1052042"/>
              <a:ext cx="3136900" cy="6045200"/>
            </a:xfrm>
            <a:prstGeom prst="rect">
              <a:avLst/>
            </a:prstGeom>
          </p:spPr>
        </p:pic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6007100" y="6236035"/>
              <a:ext cx="3136900" cy="62196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CA" sz="1600" dirty="0" smtClean="0">
                  <a:solidFill>
                    <a:schemeClr val="bg1"/>
                  </a:solidFill>
                </a:rPr>
                <a:t>SAM </a:t>
              </a:r>
              <a:r>
                <a:rPr lang="mr-IN" sz="1600" dirty="0" smtClean="0">
                  <a:solidFill>
                    <a:schemeClr val="bg1"/>
                  </a:solidFill>
                </a:rPr>
                <a:t>–</a:t>
              </a:r>
              <a:r>
                <a:rPr lang="en-CA" sz="1600" dirty="0" smtClean="0">
                  <a:solidFill>
                    <a:schemeClr val="bg1"/>
                  </a:solidFill>
                </a:rPr>
                <a:t> Anxiety Management</a:t>
              </a:r>
              <a:br>
                <a:rPr lang="en-CA" sz="1600" dirty="0" smtClean="0">
                  <a:solidFill>
                    <a:schemeClr val="bg1"/>
                  </a:solidFill>
                </a:rPr>
              </a:br>
              <a:r>
                <a:rPr lang="en-CA" sz="1600" dirty="0" smtClean="0">
                  <a:solidFill>
                    <a:schemeClr val="bg1"/>
                  </a:solidFill>
                </a:rPr>
                <a:t>(University of West England)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0" y="1367937"/>
            <a:ext cx="2442308" cy="5442417"/>
            <a:chOff x="46892" y="913933"/>
            <a:chExt cx="2846568" cy="5734804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6892" y="5940851"/>
              <a:ext cx="2846568" cy="70788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CA" sz="2000" dirty="0" smtClean="0">
                  <a:solidFill>
                    <a:schemeClr val="bg1"/>
                  </a:solidFill>
                </a:rPr>
                <a:t>Mindfulness App</a:t>
              </a:r>
            </a:p>
            <a:p>
              <a:pPr algn="ctr">
                <a:defRPr/>
              </a:pPr>
              <a:r>
                <a:rPr lang="en-CA" sz="2000" dirty="0" smtClean="0">
                  <a:solidFill>
                    <a:schemeClr val="bg1"/>
                  </a:solidFill>
                </a:rPr>
                <a:t>(</a:t>
              </a:r>
              <a:r>
                <a:rPr lang="en-CA" sz="2000" dirty="0" err="1" smtClean="0">
                  <a:solidFill>
                    <a:schemeClr val="bg1"/>
                  </a:solidFill>
                </a:rPr>
                <a:t>calm.com</a:t>
              </a:r>
              <a:r>
                <a:rPr lang="en-CA" sz="2000" dirty="0" smtClean="0">
                  <a:solidFill>
                    <a:schemeClr val="bg1"/>
                  </a:solidFill>
                </a:rPr>
                <a:t>)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pic>
          <p:nvPicPr>
            <p:cNvPr id="10" name="Picture 9" descr="Screen Shot 2017-10-01 at 8.29.30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92" y="913933"/>
              <a:ext cx="2846568" cy="5026918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2787421" y="1367937"/>
            <a:ext cx="2618340" cy="5353538"/>
            <a:chOff x="2893460" y="812800"/>
            <a:chExt cx="3136900" cy="5908675"/>
          </a:xfrm>
        </p:grpSpPr>
        <p:pic>
          <p:nvPicPr>
            <p:cNvPr id="12" name="Picture 11" descr="PTSD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3460" y="812800"/>
              <a:ext cx="3009860" cy="5353538"/>
            </a:xfrm>
            <a:prstGeom prst="rect">
              <a:avLst/>
            </a:prstGeom>
          </p:spPr>
        </p:pic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2893460" y="6013589"/>
              <a:ext cx="3136900" cy="70788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CA" sz="2000" dirty="0" smtClean="0">
                  <a:solidFill>
                    <a:schemeClr val="bg1"/>
                  </a:solidFill>
                </a:rPr>
                <a:t>PTSD Coach</a:t>
              </a:r>
            </a:p>
            <a:p>
              <a:pPr algn="ctr">
                <a:defRPr/>
              </a:pPr>
              <a:r>
                <a:rPr lang="en-CA" sz="2000" dirty="0" smtClean="0">
                  <a:solidFill>
                    <a:schemeClr val="bg1"/>
                  </a:solidFill>
                </a:rPr>
                <a:t>(US Dept. of VA)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657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Mental Health Apps:</a:t>
            </a:r>
            <a:br>
              <a:rPr lang="en-US" dirty="0" smtClean="0"/>
            </a:br>
            <a:r>
              <a:rPr lang="en-US" dirty="0" smtClean="0"/>
              <a:t>State-of-the-Art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30387"/>
            <a:ext cx="91440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Tens of thousands of apps available</a:t>
            </a:r>
          </a:p>
          <a:p>
            <a:pPr lvl="1"/>
            <a:r>
              <a:rPr lang="en-US" dirty="0" smtClean="0"/>
              <a:t>Over 1500 for depression alone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Apps exist for a variety of disorders</a:t>
            </a:r>
          </a:p>
          <a:p>
            <a:pPr lvl="1"/>
            <a:r>
              <a:rPr lang="en-US" dirty="0" smtClean="0"/>
              <a:t>Mood, anxiety, substance use , other addictive disorders, bi-polar disease, eating disorders, PTSD, ADHD</a:t>
            </a:r>
            <a:r>
              <a:rPr lang="mr-IN" dirty="0" smtClean="0"/>
              <a:t>…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 smtClean="0"/>
          </a:p>
          <a:p>
            <a:r>
              <a:rPr lang="en-CA" dirty="0" smtClean="0">
                <a:solidFill>
                  <a:srgbClr val="FF0000"/>
                </a:solidFill>
              </a:rPr>
              <a:t>Some apps support specific types of therapy</a:t>
            </a:r>
          </a:p>
          <a:p>
            <a:pPr lvl="1"/>
            <a:r>
              <a:rPr lang="en-CA" dirty="0" smtClean="0"/>
              <a:t>CBT, DBT, ACT</a:t>
            </a:r>
            <a:r>
              <a:rPr lang="mr-IN" dirty="0" smtClean="0"/>
              <a:t>…</a:t>
            </a:r>
            <a:endParaRPr lang="en-CA" dirty="0" smtClean="0"/>
          </a:p>
          <a:p>
            <a:pPr lvl="1"/>
            <a:endParaRPr lang="en-CA" dirty="0" smtClean="0">
              <a:solidFill>
                <a:srgbClr val="FF0000"/>
              </a:solidFill>
            </a:endParaRPr>
          </a:p>
          <a:p>
            <a:endParaRPr lang="en-CA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64EA-AF83-A74B-943A-8835049ABE5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9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88962"/>
          </a:xfrm>
        </p:spPr>
        <p:txBody>
          <a:bodyPr/>
          <a:lstStyle/>
          <a:p>
            <a:r>
              <a:rPr lang="en-US" dirty="0" smtClean="0"/>
              <a:t>Apps for 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88962"/>
            <a:ext cx="9144000" cy="6269038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Sober grid </a:t>
            </a:r>
            <a:r>
              <a:rPr lang="mr-IN" sz="2800" dirty="0" smtClean="0"/>
              <a:t>–</a:t>
            </a:r>
            <a:r>
              <a:rPr lang="en-US" sz="2800" dirty="0" smtClean="0"/>
              <a:t> finds others in recovery (locally)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12 Steps AA companion </a:t>
            </a:r>
            <a:r>
              <a:rPr lang="mr-IN" sz="2800" dirty="0" smtClean="0"/>
              <a:t>–</a:t>
            </a:r>
            <a:r>
              <a:rPr lang="en-US" sz="2800" dirty="0" smtClean="0"/>
              <a:t> psycho-</a:t>
            </a:r>
            <a:r>
              <a:rPr lang="en-US" sz="2800" dirty="0" err="1" smtClean="0"/>
              <a:t>ed</a:t>
            </a:r>
            <a:r>
              <a:rPr lang="en-US" sz="2800" dirty="0" smtClean="0"/>
              <a:t>, encouragement, connect w/ others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AA Big Book </a:t>
            </a:r>
            <a:r>
              <a:rPr lang="mr-IN" sz="2800" dirty="0" smtClean="0"/>
              <a:t>–</a:t>
            </a:r>
            <a:r>
              <a:rPr lang="en-US" sz="2800" dirty="0" smtClean="0"/>
              <a:t> tracks sobriety, encouraging messages, “Big Book” text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A-CHESS </a:t>
            </a:r>
            <a:r>
              <a:rPr lang="mr-IN" sz="2800" dirty="0" smtClean="0">
                <a:solidFill>
                  <a:srgbClr val="FF0000"/>
                </a:solidFill>
              </a:rPr>
              <a:t>–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tracking, </a:t>
            </a:r>
            <a:r>
              <a:rPr lang="en-US" sz="2800" dirty="0" err="1" smtClean="0"/>
              <a:t>psychoed</a:t>
            </a:r>
            <a:r>
              <a:rPr lang="en-US" sz="2800" dirty="0" smtClean="0"/>
              <a:t>, communication w/ clinician</a:t>
            </a:r>
          </a:p>
          <a:p>
            <a:r>
              <a:rPr lang="en-US" sz="2800" dirty="0" err="1" smtClean="0">
                <a:solidFill>
                  <a:srgbClr val="FF0000"/>
                </a:solidFill>
              </a:rPr>
              <a:t>CassavaSM</a:t>
            </a:r>
            <a:r>
              <a:rPr lang="en-US" sz="2800" dirty="0" smtClean="0"/>
              <a:t> </a:t>
            </a:r>
            <a:r>
              <a:rPr lang="mr-IN" sz="2800" dirty="0" smtClean="0"/>
              <a:t>–</a:t>
            </a:r>
            <a:r>
              <a:rPr lang="en-US" sz="2800" dirty="0" smtClean="0"/>
              <a:t> meetings, sobriety score, daily reflections</a:t>
            </a:r>
          </a:p>
          <a:p>
            <a:r>
              <a:rPr lang="en-US" sz="2800" dirty="0" err="1" smtClean="0">
                <a:solidFill>
                  <a:srgbClr val="FF0000"/>
                </a:solidFill>
              </a:rPr>
              <a:t>SoberTool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mr-IN" sz="2800" dirty="0" smtClean="0"/>
              <a:t>–</a:t>
            </a:r>
            <a:r>
              <a:rPr lang="en-US" sz="2800" dirty="0" smtClean="0"/>
              <a:t> tracks triggering thoughts / feelings, psycho-</a:t>
            </a:r>
            <a:r>
              <a:rPr lang="en-US" sz="2800" dirty="0" err="1" smtClean="0"/>
              <a:t>ed</a:t>
            </a:r>
            <a:r>
              <a:rPr lang="en-US" sz="2800" dirty="0" smtClean="0"/>
              <a:t>, tracks time &amp; $ saved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Sobriety Counter </a:t>
            </a:r>
            <a:r>
              <a:rPr lang="mr-IN" sz="2800" dirty="0" smtClean="0"/>
              <a:t>–</a:t>
            </a:r>
            <a:r>
              <a:rPr lang="en-US" sz="2800" dirty="0" smtClean="0"/>
              <a:t> tracks moods, affirmations, meditation,</a:t>
            </a:r>
            <a:br>
              <a:rPr lang="en-US" sz="2800" dirty="0" smtClean="0"/>
            </a:br>
            <a:r>
              <a:rPr lang="en-US" sz="2800" dirty="0" smtClean="0"/>
              <a:t>social connection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Ascent</a:t>
            </a:r>
            <a:r>
              <a:rPr lang="en-US" sz="2800" dirty="0" smtClean="0"/>
              <a:t> </a:t>
            </a:r>
            <a:r>
              <a:rPr lang="mr-IN" sz="2800" dirty="0" smtClean="0"/>
              <a:t>–</a:t>
            </a:r>
            <a:r>
              <a:rPr lang="en-US" sz="2800" dirty="0" smtClean="0"/>
              <a:t> peer support via messaging, peer-recovery coaches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64EA-AF83-A74B-943A-8835049ABE5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6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/>
          <a:lstStyle/>
          <a:p>
            <a:r>
              <a:rPr lang="en-US" dirty="0" smtClean="0"/>
              <a:t>Mobile App 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871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Connect</a:t>
            </a:r>
            <a:r>
              <a:rPr lang="en-US" sz="2800" dirty="0" smtClean="0"/>
              <a:t> with others (peers, support, professionals)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Emergency</a:t>
            </a:r>
            <a:r>
              <a:rPr lang="en-US" sz="2800" dirty="0" smtClean="0"/>
              <a:t> contact (e.g., suicide hotline)</a:t>
            </a:r>
          </a:p>
          <a:p>
            <a:r>
              <a:rPr lang="en-US" sz="2800" dirty="0" smtClean="0"/>
              <a:t>Information about nearby </a:t>
            </a:r>
            <a:r>
              <a:rPr lang="en-US" sz="2800" dirty="0" smtClean="0">
                <a:solidFill>
                  <a:srgbClr val="FF0000"/>
                </a:solidFill>
              </a:rPr>
              <a:t>treatment programs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Psycho-education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Self-assessment </a:t>
            </a:r>
            <a:r>
              <a:rPr lang="en-US" sz="2800" dirty="0" smtClean="0"/>
              <a:t>of specific symptoms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Trigger identification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Symptom &amp; behavior tracking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Symptom management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Set &amp; manage goals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64EA-AF83-A74B-943A-8835049ABE5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61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9876"/>
            <a:ext cx="8229600" cy="893762"/>
          </a:xfrm>
        </p:spPr>
        <p:txBody>
          <a:bodyPr/>
          <a:lstStyle/>
          <a:p>
            <a:r>
              <a:rPr lang="en-US" dirty="0" smtClean="0"/>
              <a:t>Shortcomings of Existing 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57800"/>
          </a:xfrm>
        </p:spPr>
        <p:txBody>
          <a:bodyPr/>
          <a:lstStyle/>
          <a:p>
            <a:r>
              <a:rPr lang="en-CA" dirty="0">
                <a:solidFill>
                  <a:srgbClr val="FF0000"/>
                </a:solidFill>
              </a:rPr>
              <a:t>Few studies exist demonstrating </a:t>
            </a:r>
            <a:r>
              <a:rPr lang="en-CA" dirty="0" smtClean="0">
                <a:solidFill>
                  <a:srgbClr val="FF0000"/>
                </a:solidFill>
              </a:rPr>
              <a:t>effectiveness</a:t>
            </a:r>
            <a:br>
              <a:rPr lang="en-CA" dirty="0" smtClean="0">
                <a:solidFill>
                  <a:srgbClr val="FF0000"/>
                </a:solidFill>
              </a:rPr>
            </a:br>
            <a:endParaRPr lang="en-CA" dirty="0">
              <a:solidFill>
                <a:srgbClr val="FF0000"/>
              </a:solidFill>
            </a:endParaRPr>
          </a:p>
          <a:p>
            <a:r>
              <a:rPr lang="en-CA" dirty="0">
                <a:solidFill>
                  <a:srgbClr val="FF0000"/>
                </a:solidFill>
              </a:rPr>
              <a:t>Few apps offer evidence-based </a:t>
            </a:r>
            <a:r>
              <a:rPr lang="en-CA" dirty="0" smtClean="0">
                <a:solidFill>
                  <a:srgbClr val="FF0000"/>
                </a:solidFill>
              </a:rPr>
              <a:t>treatment</a:t>
            </a:r>
            <a:br>
              <a:rPr lang="en-CA" dirty="0" smtClean="0">
                <a:solidFill>
                  <a:srgbClr val="FF0000"/>
                </a:solidFill>
              </a:rPr>
            </a:br>
            <a:endParaRPr lang="en-CA" dirty="0">
              <a:solidFill>
                <a:srgbClr val="FF0000"/>
              </a:solidFill>
            </a:endParaRPr>
          </a:p>
          <a:p>
            <a:r>
              <a:rPr lang="en-CA" dirty="0">
                <a:solidFill>
                  <a:srgbClr val="FF0000"/>
                </a:solidFill>
              </a:rPr>
              <a:t>Most apps don’t incorporate available ‘advanced technologies</a:t>
            </a:r>
            <a:r>
              <a:rPr lang="en-CA" dirty="0" smtClean="0">
                <a:solidFill>
                  <a:srgbClr val="FF0000"/>
                </a:solidFill>
              </a:rPr>
              <a:t>’</a:t>
            </a:r>
          </a:p>
          <a:p>
            <a:pPr lvl="1"/>
            <a:r>
              <a:rPr lang="en-CA" dirty="0" smtClean="0"/>
              <a:t> Artificial intelligence</a:t>
            </a:r>
          </a:p>
          <a:p>
            <a:pPr lvl="1"/>
            <a:r>
              <a:rPr lang="en-CA" dirty="0" smtClean="0"/>
              <a:t>Affective computing</a:t>
            </a:r>
            <a:endParaRPr lang="en-US" dirty="0" smtClean="0"/>
          </a:p>
          <a:p>
            <a:pPr lvl="1"/>
            <a:r>
              <a:rPr lang="en-US" dirty="0" smtClean="0"/>
              <a:t>Social computing</a:t>
            </a:r>
          </a:p>
          <a:p>
            <a:pPr lvl="1"/>
            <a:r>
              <a:rPr lang="en-US" dirty="0" smtClean="0"/>
              <a:t>Wearable technologies</a:t>
            </a: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64EA-AF83-A74B-943A-8835049ABE5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77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Coach for Relapse Prevention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64EA-AF83-A74B-943A-8835049ABE5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3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47651"/>
            <a:ext cx="8686800" cy="1143000"/>
          </a:xfrm>
        </p:spPr>
        <p:txBody>
          <a:bodyPr>
            <a:noAutofit/>
          </a:bodyPr>
          <a:lstStyle/>
          <a:p>
            <a:r>
              <a:rPr lang="en-US" sz="4000" dirty="0"/>
              <a:t>Virtual Coach Relapse Prevention A</a:t>
            </a:r>
            <a:r>
              <a:rPr lang="en-US" sz="4000" dirty="0" smtClean="0"/>
              <a:t>pp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9000" cy="4756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Design &amp; develop a mobile app to help prevent relapse in substance use</a:t>
            </a:r>
          </a:p>
          <a:p>
            <a:pPr marL="857250" lvl="1" indent="-457200"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</a:rPr>
              <a:t>Incorporate some ‘advanced technologies’</a:t>
            </a:r>
          </a:p>
          <a:p>
            <a:pPr marL="857250" lvl="1" indent="-457200"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</a:rPr>
              <a:t>Builds on prior work demonstrating effectiveness of virtual coaching (Hudlicka, 2013)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Conduct pilot RCT study to evaluate effectiveness in preventing relapse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64EA-AF83-A74B-943A-8835049ABE5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5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ach Spla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0"/>
            <a:ext cx="3857625" cy="6858000"/>
          </a:xfrm>
          <a:prstGeom prst="rect">
            <a:avLst/>
          </a:prstGeom>
        </p:spPr>
      </p:pic>
      <p:pic>
        <p:nvPicPr>
          <p:cNvPr id="2" name="Picture 1" descr="entr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200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0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1143000"/>
          </a:xfrm>
        </p:spPr>
        <p:txBody>
          <a:bodyPr/>
          <a:lstStyle/>
          <a:p>
            <a:r>
              <a:rPr lang="en-US" dirty="0" smtClean="0"/>
              <a:t>Relapse Prevention App: </a:t>
            </a:r>
            <a:br>
              <a:rPr lang="en-US" dirty="0" smtClean="0"/>
            </a:br>
            <a:r>
              <a:rPr lang="en-US" dirty="0" smtClean="0"/>
              <a:t>Primary Design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73543"/>
            <a:ext cx="8229600" cy="544793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Deliver evidence-based approach</a:t>
            </a:r>
            <a:endParaRPr lang="en-US" sz="2800" dirty="0">
              <a:solidFill>
                <a:srgbClr val="FF0000"/>
              </a:solidFill>
            </a:endParaRPr>
          </a:p>
          <a:p>
            <a:pPr lvl="1"/>
            <a:r>
              <a:rPr lang="en-US" sz="2400" dirty="0" smtClean="0"/>
              <a:t>Mindfulness-based relapse </a:t>
            </a:r>
            <a:r>
              <a:rPr lang="en-US" sz="2400" dirty="0" err="1" smtClean="0"/>
              <a:t>prevantion</a:t>
            </a:r>
            <a:r>
              <a:rPr lang="en-US" sz="2400" dirty="0" smtClean="0"/>
              <a:t> (MBRP)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Enhance engagement with treatment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Motivational interviewing (MI)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Self-determination theory (SDT)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Enhance engagement with app itself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Techniques from AI &amp; Affective Computing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Virtual affective agent as coach 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Dialogue in natural language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Customized training &amp; coaching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Affect-adaptive interaction</a:t>
            </a:r>
          </a:p>
          <a:p>
            <a:pPr lvl="1"/>
            <a:r>
              <a:rPr lang="en-US" sz="2400" dirty="0" err="1" smtClean="0">
                <a:solidFill>
                  <a:srgbClr val="000000"/>
                </a:solidFill>
              </a:rPr>
              <a:t>Gamification</a:t>
            </a:r>
            <a:endParaRPr lang="en-US" sz="2400" dirty="0" smtClean="0">
              <a:solidFill>
                <a:srgbClr val="00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64EA-AF83-A74B-943A-8835049ABE5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01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64EA-AF83-A74B-943A-8835049ABE56}" type="slidenum">
              <a:rPr lang="en-US" smtClean="0"/>
              <a:t>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37297" y="2296815"/>
            <a:ext cx="45836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en-US" sz="4000" dirty="0" smtClean="0"/>
              <a:t>Fulbright</a:t>
            </a:r>
            <a:r>
              <a:rPr lang="en-US" sz="4000" dirty="0"/>
              <a:t>-Canada </a:t>
            </a:r>
            <a:r>
              <a:rPr lang="en-US" sz="4000" dirty="0" smtClean="0"/>
              <a:t>&amp;</a:t>
            </a:r>
            <a:br>
              <a:rPr lang="en-US" sz="4000" dirty="0" smtClean="0"/>
            </a:br>
            <a:r>
              <a:rPr lang="en-US" sz="4000" dirty="0" smtClean="0"/>
              <a:t> </a:t>
            </a:r>
            <a:r>
              <a:rPr lang="en-US" sz="4000" dirty="0"/>
              <a:t>the </a:t>
            </a:r>
            <a:r>
              <a:rPr lang="en-US" sz="4000" dirty="0" err="1"/>
              <a:t>Palix</a:t>
            </a:r>
            <a:r>
              <a:rPr lang="en-US" sz="4000" dirty="0"/>
              <a:t> Foundation</a:t>
            </a:r>
          </a:p>
        </p:txBody>
      </p:sp>
    </p:spTree>
    <p:extLst>
      <p:ext uri="{BB962C8B-B14F-4D97-AF65-F5344CB8AC3E}">
        <p14:creationId xmlns:p14="http://schemas.microsoft.com/office/powerpoint/2010/main" val="133080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715"/>
            <a:ext cx="8229600" cy="839054"/>
          </a:xfrm>
        </p:spPr>
        <p:txBody>
          <a:bodyPr/>
          <a:lstStyle/>
          <a:p>
            <a:r>
              <a:rPr lang="en-US" dirty="0" smtClean="0"/>
              <a:t>Available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739" y="909638"/>
            <a:ext cx="86868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Training &amp; Coaching in MBRP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Delivered via dialogue w/ virtual coach character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Affect-adaptive; relational</a:t>
            </a:r>
          </a:p>
          <a:p>
            <a:r>
              <a:rPr lang="en-US" dirty="0" smtClean="0"/>
              <a:t>Goal Setting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Motivation (MI, SDC)</a:t>
            </a:r>
          </a:p>
          <a:p>
            <a:r>
              <a:rPr lang="en-US" dirty="0" smtClean="0"/>
              <a:t>Mood &amp; cravings tracking</a:t>
            </a:r>
          </a:p>
          <a:p>
            <a:r>
              <a:rPr lang="en-US" dirty="0" smtClean="0"/>
              <a:t>Behavior tracking</a:t>
            </a:r>
          </a:p>
          <a:p>
            <a:r>
              <a:rPr lang="en-US" dirty="0" smtClean="0"/>
              <a:t>Progress assessment </a:t>
            </a:r>
            <a:r>
              <a:rPr lang="en-US" sz="2800" dirty="0" smtClean="0"/>
              <a:t>(formal instruments &amp; informal)</a:t>
            </a:r>
            <a:endParaRPr lang="en-US" dirty="0" smtClean="0"/>
          </a:p>
          <a:p>
            <a:r>
              <a:rPr lang="en-US" dirty="0" smtClean="0"/>
              <a:t>Connection w/ others </a:t>
            </a:r>
            <a:r>
              <a:rPr lang="en-US" sz="2800" dirty="0" smtClean="0"/>
              <a:t>(peers, clinicians)</a:t>
            </a:r>
            <a:endParaRPr lang="en-US" dirty="0" smtClean="0"/>
          </a:p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64EA-AF83-A74B-943A-8835049ABE5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2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Possible Coach Embodiments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64EA-AF83-A74B-943A-8835049ABE56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 descr="Screen Shot 2017-10-02 at 11.25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3" y="3736975"/>
            <a:ext cx="2137833" cy="29845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995645" y="1143000"/>
            <a:ext cx="4318000" cy="2209800"/>
            <a:chOff x="2832100" y="1638300"/>
            <a:chExt cx="3721100" cy="1930400"/>
          </a:xfrm>
        </p:grpSpPr>
        <p:pic>
          <p:nvPicPr>
            <p:cNvPr id="6" name="Picture 5" descr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100" y="1638300"/>
              <a:ext cx="1841500" cy="1841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2800" y="1638300"/>
              <a:ext cx="1930400" cy="193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9" descr="Screen Shot 2017-10-03 at 7.40.58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700" y="3888925"/>
            <a:ext cx="4348255" cy="2467425"/>
          </a:xfrm>
          <a:prstGeom prst="rect">
            <a:avLst/>
          </a:prstGeom>
        </p:spPr>
      </p:pic>
      <p:pic>
        <p:nvPicPr>
          <p:cNvPr id="11" name="Picture 10" descr="Screen Shot 2017-10-03 at 7.43.42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3" y="1143000"/>
            <a:ext cx="19939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55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7-10-19 at 7.32.3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900"/>
            <a:ext cx="9144000" cy="641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16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Symptom &amp; Emotion Tracking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64EA-AF83-A74B-943A-8835049ABE56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 descr="track mood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1" y="1489075"/>
            <a:ext cx="2941754" cy="52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96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1143000"/>
          </a:xfrm>
        </p:spPr>
        <p:txBody>
          <a:bodyPr/>
          <a:lstStyle/>
          <a:p>
            <a:r>
              <a:rPr lang="en-US" dirty="0" smtClean="0"/>
              <a:t>Customization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64EA-AF83-A74B-943A-8835049ABE56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 descr="motiv messag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1189038"/>
            <a:ext cx="3098838" cy="5511800"/>
          </a:xfrm>
          <a:prstGeom prst="rect">
            <a:avLst/>
          </a:prstGeom>
        </p:spPr>
      </p:pic>
      <p:pic>
        <p:nvPicPr>
          <p:cNvPr id="7" name="Picture 6" descr="moti image ow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202" y="1189038"/>
            <a:ext cx="3111996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50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1143000"/>
          </a:xfrm>
        </p:spPr>
        <p:txBody>
          <a:bodyPr/>
          <a:lstStyle/>
          <a:p>
            <a:r>
              <a:rPr lang="en-US" dirty="0" smtClean="0"/>
              <a:t>Focus on Strengths - Competence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64EA-AF83-A74B-943A-8835049ABE56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 descr="acheive detail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500" y="1590676"/>
            <a:ext cx="2773067" cy="4932362"/>
          </a:xfrm>
          <a:prstGeom prst="rect">
            <a:avLst/>
          </a:prstGeom>
        </p:spPr>
      </p:pic>
      <p:pic>
        <p:nvPicPr>
          <p:cNvPr id="3" name="Picture 2" descr="Achievemen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1657350"/>
            <a:ext cx="2641866" cy="486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8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6"/>
            <a:ext cx="8229600" cy="919162"/>
          </a:xfrm>
        </p:spPr>
        <p:txBody>
          <a:bodyPr/>
          <a:lstStyle/>
          <a:p>
            <a:r>
              <a:rPr lang="en-US" dirty="0" smtClean="0"/>
              <a:t>Access Resources &amp; Get Help Now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64EA-AF83-A74B-943A-8835049ABE56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 descr="resourc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2875"/>
            <a:ext cx="2984595" cy="5308600"/>
          </a:xfrm>
          <a:prstGeom prst="rect">
            <a:avLst/>
          </a:prstGeom>
        </p:spPr>
      </p:pic>
      <p:pic>
        <p:nvPicPr>
          <p:cNvPr id="6" name="Picture 5" descr="ge thelp n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00" y="1412875"/>
            <a:ext cx="2922119" cy="519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64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267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1397000"/>
            <a:ext cx="3070277" cy="5461000"/>
          </a:xfrm>
          <a:prstGeom prst="rect">
            <a:avLst/>
          </a:prstGeom>
        </p:spPr>
      </p:pic>
      <p:pic>
        <p:nvPicPr>
          <p:cNvPr id="6" name="Picture 5" descr="IMG_267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304" y="1625600"/>
            <a:ext cx="2941754" cy="52324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44476"/>
            <a:ext cx="8229600" cy="919162"/>
          </a:xfrm>
        </p:spPr>
        <p:txBody>
          <a:bodyPr/>
          <a:lstStyle/>
          <a:p>
            <a:r>
              <a:rPr lang="en-US" dirty="0" smtClean="0"/>
              <a:t>Integrated Formal 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03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155"/>
            <a:ext cx="8229600" cy="87813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Benefits of Behavioral Technologies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9772"/>
            <a:ext cx="8229600" cy="5589099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Access</a:t>
            </a:r>
          </a:p>
          <a:p>
            <a:pPr lvl="1"/>
            <a:r>
              <a:rPr lang="en-US" sz="2400" dirty="0" smtClean="0"/>
              <a:t>Anytime / anywhere </a:t>
            </a:r>
          </a:p>
          <a:p>
            <a:pPr lvl="1"/>
            <a:r>
              <a:rPr lang="en-US" sz="2400" dirty="0" smtClean="0"/>
              <a:t>Low cost</a:t>
            </a:r>
          </a:p>
          <a:p>
            <a:pPr lvl="1"/>
            <a:r>
              <a:rPr lang="en-US" sz="2400" dirty="0" smtClean="0"/>
              <a:t>When traditional treatment not available</a:t>
            </a:r>
          </a:p>
          <a:p>
            <a:pPr lvl="2"/>
            <a:r>
              <a:rPr lang="en-US" sz="2000" dirty="0" smtClean="0"/>
              <a:t>Waiting period; rural area</a:t>
            </a:r>
          </a:p>
          <a:p>
            <a:pPr lvl="1"/>
            <a:r>
              <a:rPr lang="en-US" sz="2400" dirty="0" smtClean="0"/>
              <a:t>When stigma &amp; symptoms interfere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Symptom &amp; trigger tracking</a:t>
            </a:r>
          </a:p>
          <a:p>
            <a:pPr lvl="1"/>
            <a:r>
              <a:rPr lang="en-US" sz="2400" dirty="0" smtClean="0"/>
              <a:t>View trends, progress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Share data w/ others (peers, clinicians)</a:t>
            </a:r>
          </a:p>
          <a:p>
            <a:r>
              <a:rPr lang="en-US" sz="2800" dirty="0">
                <a:solidFill>
                  <a:srgbClr val="FF0000"/>
                </a:solidFill>
              </a:rPr>
              <a:t>Support between sessions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Homework / Practice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Applicable to all stages of treatment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64EA-AF83-A74B-943A-8835049ABE5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7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1143000"/>
          </a:xfrm>
        </p:spPr>
        <p:txBody>
          <a:bodyPr/>
          <a:lstStyle/>
          <a:p>
            <a:r>
              <a:rPr lang="en-US" dirty="0" smtClean="0"/>
              <a:t>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2701"/>
            <a:ext cx="9144000" cy="5438774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Privacy concerns </a:t>
            </a:r>
            <a:r>
              <a:rPr lang="mr-IN" sz="2800" dirty="0" smtClean="0">
                <a:solidFill>
                  <a:srgbClr val="FF0000"/>
                </a:solidFill>
              </a:rPr>
              <a:t>–</a:t>
            </a:r>
            <a:r>
              <a:rPr lang="en-US" sz="2800" dirty="0" smtClean="0">
                <a:solidFill>
                  <a:srgbClr val="FF0000"/>
                </a:solidFill>
              </a:rPr>
              <a:t> misuse &amp; loss of private data</a:t>
            </a:r>
          </a:p>
          <a:p>
            <a:pPr lvl="1"/>
            <a:r>
              <a:rPr lang="en-US" sz="2400" dirty="0" smtClean="0"/>
              <a:t>Some apps may sell users’ data</a:t>
            </a:r>
            <a:endParaRPr lang="en-US" sz="2400" dirty="0">
              <a:solidFill>
                <a:srgbClr val="FF0000"/>
              </a:solidFill>
            </a:endParaRP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Google is everywhere</a:t>
            </a:r>
            <a:r>
              <a:rPr lang="mr-IN" sz="2400" dirty="0" smtClean="0">
                <a:solidFill>
                  <a:srgbClr val="000000"/>
                </a:solidFill>
              </a:rPr>
              <a:t>…</a:t>
            </a:r>
            <a:r>
              <a:rPr lang="en-CA" sz="2400" dirty="0" smtClean="0">
                <a:solidFill>
                  <a:srgbClr val="000000"/>
                </a:solidFill>
              </a:rPr>
              <a:t/>
            </a:r>
            <a:br>
              <a:rPr lang="en-CA" sz="2400" dirty="0" smtClean="0">
                <a:solidFill>
                  <a:srgbClr val="000000"/>
                </a:solidFill>
              </a:rPr>
            </a:br>
            <a:endParaRPr lang="en-US" sz="24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Self-diagnosis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Reliance on app (&amp; not seeking professional help)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Provides wrong or dangerous advice</a:t>
            </a:r>
          </a:p>
          <a:p>
            <a:pPr lvl="1"/>
            <a:r>
              <a:rPr lang="en-US" sz="2400" dirty="0" smtClean="0"/>
              <a:t>e.g</a:t>
            </a:r>
            <a:r>
              <a:rPr lang="en-US" sz="2400" dirty="0"/>
              <a:t>., use of alcohol for individuals in a manic episode</a:t>
            </a:r>
          </a:p>
          <a:p>
            <a:r>
              <a:rPr lang="en-US" sz="2800" dirty="0">
                <a:solidFill>
                  <a:srgbClr val="FF0000"/>
                </a:solidFill>
              </a:rPr>
              <a:t>Make unsubstantiated claims about ability to help</a:t>
            </a:r>
          </a:p>
          <a:p>
            <a:pPr lvl="1"/>
            <a:r>
              <a:rPr lang="en-US" sz="2400" dirty="0"/>
              <a:t>Wastes person’s time</a:t>
            </a:r>
          </a:p>
          <a:p>
            <a:pPr lvl="1"/>
            <a:r>
              <a:rPr lang="en-US" sz="2400" dirty="0"/>
              <a:t>May make person feel they are ‘beyond help’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64EA-AF83-A74B-943A-8835049ABE5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2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1600200"/>
            <a:ext cx="86868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Overview of behavioral health technologies (~30)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Discussion groups </a:t>
            </a:r>
            <a:r>
              <a:rPr lang="mr-IN" dirty="0" smtClean="0">
                <a:solidFill>
                  <a:srgbClr val="FF0000"/>
                </a:solidFill>
              </a:rPr>
              <a:t>–</a:t>
            </a:r>
            <a:r>
              <a:rPr lang="en-US" dirty="0" smtClean="0">
                <a:solidFill>
                  <a:srgbClr val="FF0000"/>
                </a:solidFill>
              </a:rPr>
              <a:t> mobile apps: (~20)</a:t>
            </a:r>
          </a:p>
          <a:p>
            <a:pPr lvl="1"/>
            <a:r>
              <a:rPr lang="en-US" dirty="0" smtClean="0"/>
              <a:t>Hindrances to adoption</a:t>
            </a:r>
          </a:p>
          <a:p>
            <a:pPr lvl="1"/>
            <a:r>
              <a:rPr lang="en-US" dirty="0" smtClean="0"/>
              <a:t>Approaches to app evaluation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Reports by groups (~10)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64EA-AF83-A74B-943A-8835049ABE56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87800" y="1041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05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263"/>
            <a:ext cx="8229600" cy="788987"/>
          </a:xfrm>
        </p:spPr>
        <p:txBody>
          <a:bodyPr/>
          <a:lstStyle/>
          <a:p>
            <a:pPr marL="0" indent="0"/>
            <a:r>
              <a:rPr lang="en-US" dirty="0"/>
              <a:t/>
            </a:r>
            <a:br>
              <a:rPr lang="en-US" dirty="0"/>
            </a:br>
            <a:r>
              <a:rPr lang="en-US" dirty="0"/>
              <a:t>Issues in </a:t>
            </a:r>
            <a:r>
              <a:rPr lang="en-US" dirty="0" smtClean="0"/>
              <a:t>Adoption </a:t>
            </a:r>
            <a:r>
              <a:rPr lang="en-US" dirty="0"/>
              <a:t>of </a:t>
            </a:r>
            <a:r>
              <a:rPr lang="en-US" dirty="0" smtClean="0"/>
              <a:t>Technologies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1" y="1144588"/>
            <a:ext cx="8909539" cy="5078412"/>
          </a:xfrm>
        </p:spPr>
        <p:txBody>
          <a:bodyPr>
            <a:normAutofit/>
          </a:bodyPr>
          <a:lstStyle/>
          <a:p>
            <a:pPr marL="0" indent="-400050"/>
            <a:r>
              <a:rPr lang="en-US" sz="2800" dirty="0">
                <a:solidFill>
                  <a:srgbClr val="FF0000"/>
                </a:solidFill>
              </a:rPr>
              <a:t>Awareness of how technology may </a:t>
            </a:r>
            <a:r>
              <a:rPr lang="en-US" sz="2800" dirty="0" smtClean="0">
                <a:solidFill>
                  <a:srgbClr val="FF0000"/>
                </a:solidFill>
              </a:rPr>
              <a:t>help</a:t>
            </a:r>
          </a:p>
          <a:p>
            <a:pPr marL="0" indent="-400050"/>
            <a:r>
              <a:rPr lang="en-US" sz="2800" dirty="0" smtClean="0">
                <a:solidFill>
                  <a:srgbClr val="FF0000"/>
                </a:solidFill>
              </a:rPr>
              <a:t>Awareness of existing systems &amp; “apps”</a:t>
            </a:r>
          </a:p>
          <a:p>
            <a:pPr marL="0" indent="-400050"/>
            <a:r>
              <a:rPr lang="en-US" sz="2800" dirty="0" smtClean="0">
                <a:solidFill>
                  <a:srgbClr val="FF0000"/>
                </a:solidFill>
              </a:rPr>
              <a:t>Orienting within the (overwhelming) “app marketplace”</a:t>
            </a:r>
          </a:p>
          <a:p>
            <a:pPr marL="742950" lvl="2" indent="-342900"/>
            <a:r>
              <a:rPr lang="en-US" dirty="0" smtClean="0"/>
              <a:t>Which app to recommend?</a:t>
            </a:r>
          </a:p>
          <a:p>
            <a:pPr marL="742950" lvl="2" indent="-342900"/>
            <a:r>
              <a:rPr lang="en-US" dirty="0" smtClean="0"/>
              <a:t>What criteria to use to evaluate?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-400050"/>
            <a:r>
              <a:rPr lang="en-US" sz="2800" dirty="0" smtClean="0">
                <a:solidFill>
                  <a:srgbClr val="FF0000"/>
                </a:solidFill>
              </a:rPr>
              <a:t>Cultural mindset</a:t>
            </a:r>
          </a:p>
          <a:p>
            <a:pPr marL="742950" lvl="2" indent="-342900"/>
            <a:r>
              <a:rPr lang="en-US" dirty="0" smtClean="0"/>
              <a:t>Individual (clinicians, clinic directors)</a:t>
            </a:r>
          </a:p>
          <a:p>
            <a:pPr marL="742950" lvl="2" indent="-342900"/>
            <a:r>
              <a:rPr lang="en-US" dirty="0" smtClean="0"/>
              <a:t>Organizational</a:t>
            </a:r>
          </a:p>
          <a:p>
            <a:pPr marL="1200150" lvl="3" indent="-342900"/>
            <a:r>
              <a:rPr lang="en-US" dirty="0" smtClean="0"/>
              <a:t>Encouragement to integrate apps into treatment</a:t>
            </a:r>
          </a:p>
          <a:p>
            <a:pPr marL="1200150" lvl="3" indent="-342900"/>
            <a:r>
              <a:rPr lang="en-US" dirty="0" smtClean="0"/>
              <a:t>Education &amp; training</a:t>
            </a:r>
            <a:endParaRPr lang="en-US" dirty="0"/>
          </a:p>
          <a:p>
            <a:pPr marL="0" indent="-400050"/>
            <a:r>
              <a:rPr lang="en-US" sz="2800" dirty="0" smtClean="0">
                <a:solidFill>
                  <a:srgbClr val="FF0000"/>
                </a:solidFill>
              </a:rPr>
              <a:t>Assumptions about available technologies</a:t>
            </a:r>
          </a:p>
          <a:p>
            <a:pPr marL="742950" lvl="2" indent="-342900"/>
            <a:r>
              <a:rPr lang="en-US" dirty="0" smtClean="0"/>
              <a:t>Ineffective? Panacea? Threat? Lack of evidence?  ???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64EA-AF83-A74B-943A-8835049ABE5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68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6199"/>
            <a:ext cx="8229600" cy="838200"/>
          </a:xfrm>
        </p:spPr>
        <p:txBody>
          <a:bodyPr/>
          <a:lstStyle/>
          <a:p>
            <a:r>
              <a:rPr lang="en-US" dirty="0" smtClean="0"/>
              <a:t>How to Evaluate Apps?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983" y="1313377"/>
            <a:ext cx="8686800" cy="5243512"/>
          </a:xfrm>
        </p:spPr>
        <p:txBody>
          <a:bodyPr/>
          <a:lstStyle/>
          <a:p>
            <a:r>
              <a:rPr lang="en-US" sz="2800" dirty="0" smtClean="0"/>
              <a:t>RCT study evaluation data exist (unlikely)</a:t>
            </a:r>
          </a:p>
          <a:p>
            <a:r>
              <a:rPr lang="en-US" sz="2800" dirty="0" smtClean="0"/>
              <a:t>Evaluated via emerging rating scales (e.g. MARS)</a:t>
            </a:r>
            <a:br>
              <a:rPr lang="en-US" sz="2800" dirty="0" smtClean="0"/>
            </a:br>
            <a:endParaRPr lang="en-CA" sz="2800" dirty="0" smtClean="0"/>
          </a:p>
          <a:p>
            <a:r>
              <a:rPr lang="en-CA" sz="2800" dirty="0" smtClean="0"/>
              <a:t>Experts recommend</a:t>
            </a:r>
          </a:p>
          <a:p>
            <a:r>
              <a:rPr lang="en-CA" sz="2800" dirty="0" smtClean="0"/>
              <a:t>Users recommend (e.g., AA) </a:t>
            </a:r>
            <a:br>
              <a:rPr lang="en-CA" sz="2800" dirty="0" smtClean="0"/>
            </a:br>
            <a:endParaRPr lang="en-CA" sz="2800" dirty="0" smtClean="0"/>
          </a:p>
          <a:p>
            <a:r>
              <a:rPr lang="en-CA" sz="2800" dirty="0" smtClean="0"/>
              <a:t>Anecdotal positive evidence</a:t>
            </a:r>
          </a:p>
          <a:p>
            <a:r>
              <a:rPr lang="en-CA" sz="2800" dirty="0" smtClean="0"/>
              <a:t>Client / patient likes it</a:t>
            </a:r>
          </a:p>
          <a:p>
            <a:pPr marL="0" indent="0">
              <a:buNone/>
            </a:pPr>
            <a:endParaRPr lang="en-CA" sz="2800" dirty="0" smtClean="0"/>
          </a:p>
          <a:p>
            <a:r>
              <a:rPr lang="en-CA" sz="2800" dirty="0" smtClean="0"/>
              <a:t>Availability &amp; cost</a:t>
            </a:r>
          </a:p>
          <a:p>
            <a:pPr marL="0" indent="0">
              <a:buNone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64EA-AF83-A74B-943A-8835049ABE56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2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rating scales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MARS (</a:t>
            </a:r>
            <a:r>
              <a:rPr lang="en-US" dirty="0" err="1" smtClean="0"/>
              <a:t>Stoyanov</a:t>
            </a:r>
            <a:r>
              <a:rPr lang="en-US" dirty="0" smtClean="0"/>
              <a:t> et al. 2015)</a:t>
            </a:r>
          </a:p>
          <a:p>
            <a:r>
              <a:rPr lang="en-US" dirty="0" smtClean="0"/>
              <a:t>ASPECTS (</a:t>
            </a:r>
            <a:r>
              <a:rPr lang="en-US" dirty="0" err="1" smtClean="0"/>
              <a:t>Torous</a:t>
            </a:r>
            <a:r>
              <a:rPr lang="en-US" dirty="0" smtClean="0"/>
              <a:t> et al., 2016)</a:t>
            </a:r>
          </a:p>
          <a:p>
            <a:r>
              <a:rPr lang="en-US" dirty="0" smtClean="0"/>
              <a:t>APA scale (Am. Psychiatric Association)</a:t>
            </a:r>
          </a:p>
          <a:p>
            <a:r>
              <a:rPr lang="en-US" dirty="0" smtClean="0"/>
              <a:t>IMART (</a:t>
            </a:r>
            <a:r>
              <a:rPr lang="en-US" dirty="0" err="1" smtClean="0"/>
              <a:t>Maheu</a:t>
            </a:r>
            <a:r>
              <a:rPr lang="en-US" dirty="0" smtClean="0"/>
              <a:t> et al., 2016)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Most criteria focus on usability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&amp; privacy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E.g., MARS offers 19 criteria - only one assesses evidence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64EA-AF83-A74B-943A-8835049ABE5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7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93838"/>
            <a:ext cx="8229600" cy="1143000"/>
          </a:xfrm>
        </p:spPr>
        <p:txBody>
          <a:bodyPr/>
          <a:lstStyle/>
          <a:p>
            <a:r>
              <a:rPr lang="en-US" dirty="0" smtClean="0"/>
              <a:t>Do We Need to Rethink the RCT</a:t>
            </a:r>
            <a:br>
              <a:rPr lang="en-US" dirty="0" smtClean="0"/>
            </a:br>
            <a:r>
              <a:rPr lang="en-US" dirty="0" smtClean="0"/>
              <a:t> “Gold Standard”?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mr-IN" dirty="0" smtClean="0"/>
              <a:t>…</a:t>
            </a:r>
            <a:r>
              <a:rPr lang="en-CA" dirty="0" smtClean="0"/>
              <a:t> for mobile apps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64EA-AF83-A74B-943A-8835049ABE5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1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There a Need for a Change in Mindset?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0387"/>
            <a:ext cx="8686800" cy="4525963"/>
          </a:xfrm>
        </p:spPr>
        <p:txBody>
          <a:bodyPr/>
          <a:lstStyle/>
          <a:p>
            <a:r>
              <a:rPr lang="en-US" sz="2800" dirty="0" smtClean="0"/>
              <a:t>Ideally, all mental health apps evaluated via RCT studies</a:t>
            </a:r>
          </a:p>
          <a:p>
            <a:r>
              <a:rPr lang="en-US" sz="2800" dirty="0" smtClean="0"/>
              <a:t>This will not happen </a:t>
            </a:r>
            <a:r>
              <a:rPr lang="mr-IN" sz="2800" dirty="0" smtClean="0"/>
              <a:t>–</a:t>
            </a:r>
            <a:r>
              <a:rPr lang="en-US" sz="2800" dirty="0" smtClean="0"/>
              <a:t> technology moves too fast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Is there a middle ground?</a:t>
            </a:r>
          </a:p>
          <a:p>
            <a:r>
              <a:rPr lang="en-US" sz="2800" dirty="0" smtClean="0"/>
              <a:t>Can we identify criteria for app adoption that:</a:t>
            </a:r>
          </a:p>
          <a:p>
            <a:pPr lvl="1"/>
            <a:r>
              <a:rPr lang="en-US" sz="2400" dirty="0" smtClean="0"/>
              <a:t>Relax the RCT “gold standard”</a:t>
            </a:r>
          </a:p>
          <a:p>
            <a:pPr lvl="1"/>
            <a:r>
              <a:rPr lang="en-US" sz="2400" dirty="0" smtClean="0"/>
              <a:t>Yet maintain safety for clients &amp; general public</a:t>
            </a:r>
          </a:p>
          <a:p>
            <a:r>
              <a:rPr lang="mr-IN" sz="2800" dirty="0" smtClean="0">
                <a:solidFill>
                  <a:srgbClr val="FF0000"/>
                </a:solidFill>
              </a:rPr>
              <a:t>…</a:t>
            </a:r>
            <a:r>
              <a:rPr lang="en-CA" sz="2800" dirty="0" smtClean="0">
                <a:solidFill>
                  <a:srgbClr val="FF0000"/>
                </a:solidFill>
              </a:rPr>
              <a:t> to </a:t>
            </a:r>
            <a:r>
              <a:rPr lang="en-US" sz="2800" dirty="0">
                <a:solidFill>
                  <a:srgbClr val="FF0000"/>
                </a:solidFill>
              </a:rPr>
              <a:t>m</a:t>
            </a:r>
            <a:r>
              <a:rPr lang="en-US" sz="2800" dirty="0" smtClean="0">
                <a:solidFill>
                  <a:srgbClr val="FF0000"/>
                </a:solidFill>
              </a:rPr>
              <a:t>ake these technologies accessible to a wider population who could benefit</a:t>
            </a:r>
            <a:br>
              <a:rPr lang="en-US" sz="2800" dirty="0" smtClean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Is the perfect the enemy of the good</a:t>
            </a:r>
            <a:r>
              <a:rPr lang="en-US" sz="2800" dirty="0" smtClean="0">
                <a:solidFill>
                  <a:srgbClr val="FF0000"/>
                </a:solidFill>
              </a:rPr>
              <a:t>?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64EA-AF83-A74B-943A-8835049ABE5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CC954-45E8-5C41-8174-F32123B52C37}" type="slidenum">
              <a:rPr lang="en-US"/>
              <a:pPr/>
              <a:t>35</a:t>
            </a:fld>
            <a:endParaRPr lang="en-US"/>
          </a:p>
        </p:txBody>
      </p:sp>
      <p:pic>
        <p:nvPicPr>
          <p:cNvPr id="541701" name="Picture 5" descr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09800"/>
            <a:ext cx="6781800" cy="257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1704" name="Group 8"/>
          <p:cNvGrpSpPr>
            <a:grpSpLocks/>
          </p:cNvGrpSpPr>
          <p:nvPr/>
        </p:nvGrpSpPr>
        <p:grpSpPr bwMode="auto">
          <a:xfrm>
            <a:off x="1676400" y="4800601"/>
            <a:ext cx="4257675" cy="1636713"/>
            <a:chOff x="768" y="3024"/>
            <a:chExt cx="2682" cy="1031"/>
          </a:xfrm>
          <a:noFill/>
        </p:grpSpPr>
        <p:sp>
          <p:nvSpPr>
            <p:cNvPr id="541702" name="Rectangle 6"/>
            <p:cNvSpPr>
              <a:spLocks noChangeArrowheads="1"/>
            </p:cNvSpPr>
            <p:nvPr/>
          </p:nvSpPr>
          <p:spPr bwMode="auto">
            <a:xfrm>
              <a:off x="768" y="3648"/>
              <a:ext cx="2682" cy="40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</a:rPr>
                <a:t>We Are About Here…</a:t>
              </a:r>
              <a:endParaRPr lang="en-US" sz="4400" b="1">
                <a:solidFill>
                  <a:srgbClr val="FF0000"/>
                </a:solidFill>
              </a:endParaRPr>
            </a:p>
          </p:txBody>
        </p:sp>
        <p:sp>
          <p:nvSpPr>
            <p:cNvPr id="541703" name="AutoShape 7"/>
            <p:cNvSpPr>
              <a:spLocks noChangeArrowheads="1"/>
            </p:cNvSpPr>
            <p:nvPr/>
          </p:nvSpPr>
          <p:spPr bwMode="auto">
            <a:xfrm>
              <a:off x="1968" y="3024"/>
              <a:ext cx="384" cy="624"/>
            </a:xfrm>
            <a:prstGeom prst="upArrow">
              <a:avLst>
                <a:gd name="adj1" fmla="val 50000"/>
                <a:gd name="adj2" fmla="val 40625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541705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419100"/>
            <a:ext cx="9144000" cy="838200"/>
          </a:xfrm>
          <a:noFill/>
          <a:ln/>
        </p:spPr>
        <p:txBody>
          <a:bodyPr/>
          <a:lstStyle/>
          <a:p>
            <a:pPr algn="l"/>
            <a:r>
              <a:rPr lang="en-US" sz="3600" dirty="0"/>
              <a:t>In </a:t>
            </a:r>
            <a:r>
              <a:rPr lang="en-US" sz="3600" dirty="0" smtClean="0"/>
              <a:t>terms </a:t>
            </a:r>
            <a:r>
              <a:rPr lang="en-US" sz="3600" dirty="0"/>
              <a:t>of the </a:t>
            </a:r>
            <a:r>
              <a:rPr lang="en-US" sz="3600" dirty="0" smtClean="0"/>
              <a:t>full potential </a:t>
            </a:r>
            <a:r>
              <a:rPr lang="en-US" sz="3600" dirty="0"/>
              <a:t>of t</a:t>
            </a:r>
            <a:r>
              <a:rPr lang="en-US" sz="3600" dirty="0" smtClean="0"/>
              <a:t>echnologies for Behavioral Health</a:t>
            </a:r>
            <a:r>
              <a:rPr lang="mr-IN" sz="3600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49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387476"/>
            <a:ext cx="86868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Potential of behavioral health tech to transform treatment</a:t>
            </a:r>
            <a:r>
              <a:rPr lang="en-US" dirty="0">
                <a:solidFill>
                  <a:srgbClr val="FF0000"/>
                </a:solidFill>
              </a:rPr>
              <a:t>	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Strategies for mitigating risks necessary</a:t>
            </a:r>
          </a:p>
          <a:p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ross</a:t>
            </a:r>
            <a:r>
              <a:rPr lang="en-US" dirty="0">
                <a:solidFill>
                  <a:srgbClr val="FF0000"/>
                </a:solidFill>
              </a:rPr>
              <a:t>-</a:t>
            </a:r>
            <a:r>
              <a:rPr lang="en-US" dirty="0" smtClean="0">
                <a:solidFill>
                  <a:srgbClr val="FF0000"/>
                </a:solidFill>
              </a:rPr>
              <a:t>disciplinary </a:t>
            </a:r>
            <a:r>
              <a:rPr lang="en-US" dirty="0">
                <a:solidFill>
                  <a:srgbClr val="FF0000"/>
                </a:solidFill>
              </a:rPr>
              <a:t>collaborations </a:t>
            </a:r>
            <a:r>
              <a:rPr lang="en-US" dirty="0" smtClean="0">
                <a:solidFill>
                  <a:srgbClr val="FF0000"/>
                </a:solidFill>
              </a:rPr>
              <a:t>necessary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Need for rapid evaluation of effectiveness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Need for development of new criteria for ‘evidence-based’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64EA-AF83-A74B-943A-8835049ABE5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2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 smtClean="0">
                <a:solidFill>
                  <a:srgbClr val="FF0000"/>
                </a:solidFill>
              </a:rPr>
              <a:t>Additional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therapy 21st.net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https://people.cs.umass.edu/~hudlicka/</a:t>
            </a:r>
            <a:r>
              <a:rPr lang="en-US" dirty="0" err="1" smtClean="0"/>
              <a:t>pubs.html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64EA-AF83-A74B-943A-8835049ABE5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80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552" y="2512647"/>
            <a:ext cx="6408616" cy="1405669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64EA-AF83-A74B-943A-8835049ABE56}" type="slidenum">
              <a:rPr lang="en-US" smtClean="0"/>
              <a:t>38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78184" y="4119805"/>
            <a:ext cx="6408616" cy="1405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Questions?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8" descr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351" y="195385"/>
            <a:ext cx="3258650" cy="231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59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817562"/>
          </a:xfrm>
        </p:spPr>
        <p:txBody>
          <a:bodyPr/>
          <a:lstStyle/>
          <a:p>
            <a:r>
              <a:rPr lang="en-US" dirty="0" smtClean="0"/>
              <a:t>Discussion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372600" cy="5807075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5 groups</a:t>
            </a:r>
          </a:p>
          <a:p>
            <a:pPr lvl="1"/>
            <a:r>
              <a:rPr lang="en-US" sz="2400" dirty="0" smtClean="0"/>
              <a:t>Researchers</a:t>
            </a:r>
          </a:p>
          <a:p>
            <a:pPr lvl="1"/>
            <a:r>
              <a:rPr lang="en-US" sz="2400" dirty="0" smtClean="0"/>
              <a:t>Practitioners</a:t>
            </a:r>
          </a:p>
          <a:p>
            <a:pPr lvl="1"/>
            <a:r>
              <a:rPr lang="en-US" sz="2400" dirty="0" smtClean="0"/>
              <a:t>Policy-makers</a:t>
            </a:r>
          </a:p>
          <a:p>
            <a:pPr lvl="1"/>
            <a:r>
              <a:rPr lang="en-US" sz="2400" dirty="0" smtClean="0"/>
              <a:t>People with lived experience</a:t>
            </a:r>
          </a:p>
          <a:p>
            <a:pPr lvl="1"/>
            <a:r>
              <a:rPr lang="en-US" sz="2400" dirty="0" smtClean="0"/>
              <a:t>Anyone</a:t>
            </a:r>
          </a:p>
          <a:p>
            <a:pPr lvl="1"/>
            <a:endParaRPr lang="en-US" sz="2400" dirty="0"/>
          </a:p>
          <a:p>
            <a:r>
              <a:rPr lang="en-US" sz="2800" dirty="0" smtClean="0">
                <a:solidFill>
                  <a:srgbClr val="FF0000"/>
                </a:solidFill>
              </a:rPr>
              <a:t>Two questions:</a:t>
            </a:r>
          </a:p>
          <a:p>
            <a:pPr lvl="1"/>
            <a:r>
              <a:rPr lang="en-US" sz="2400" dirty="0" smtClean="0"/>
              <a:t>Hindrances to adopting mobile apps in treatment</a:t>
            </a:r>
          </a:p>
          <a:p>
            <a:pPr lvl="1"/>
            <a:r>
              <a:rPr lang="en-US" sz="2400" dirty="0" smtClean="0"/>
              <a:t>Criteria for  ‘evidence based’ when RCT not feasible?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Designated note taker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Report by group ( ~ 3’)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64EA-AF83-A74B-943A-8835049ABE5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30276"/>
            <a:ext cx="8686800" cy="509111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“Advanced” technologies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Underlying assumptions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Mobile apps</a:t>
            </a:r>
          </a:p>
          <a:p>
            <a:pPr lvl="1"/>
            <a:r>
              <a:rPr lang="en-US" dirty="0" smtClean="0"/>
              <a:t>State-of-the-art</a:t>
            </a:r>
          </a:p>
          <a:p>
            <a:pPr lvl="1"/>
            <a:r>
              <a:rPr lang="en-US" dirty="0" smtClean="0"/>
              <a:t>Shortcomings of existing apps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Virtual Coach for relapse prevention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Benefits of behavioral health tech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Risks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Hindrances to adoption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Need to rethink the RCT “gold standard”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64EA-AF83-A74B-943A-8835049ABE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77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0401"/>
            <a:ext cx="8229600" cy="3048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Hindrances </a:t>
            </a:r>
            <a:r>
              <a:rPr lang="en-US" dirty="0">
                <a:solidFill>
                  <a:srgbClr val="FF0000"/>
                </a:solidFill>
              </a:rPr>
              <a:t>to adopting mobile apps in </a:t>
            </a:r>
            <a:r>
              <a:rPr lang="en-US" dirty="0" smtClean="0">
                <a:solidFill>
                  <a:srgbClr val="FF0000"/>
                </a:solidFill>
              </a:rPr>
              <a:t>treatment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Criteria for  ‘evidence based’ when RCT not feasible?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64EA-AF83-A74B-943A-8835049ABE5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15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176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Various Forms &amp; Complexity Levels:</a:t>
            </a:r>
            <a:br>
              <a:rPr lang="en-US" sz="3600" dirty="0" smtClean="0"/>
            </a:br>
            <a:r>
              <a:rPr lang="en-US" sz="3600" dirty="0" smtClean="0"/>
              <a:t>Social Robots &amp; Virtual Agents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64EA-AF83-A74B-943A-8835049ABE56}" type="slidenum">
              <a:rPr lang="en-US" smtClean="0"/>
              <a:t>5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840941" y="1417638"/>
            <a:ext cx="4212493" cy="2832590"/>
            <a:chOff x="4840941" y="1603253"/>
            <a:chExt cx="4212493" cy="2832590"/>
          </a:xfrm>
        </p:grpSpPr>
        <p:pic>
          <p:nvPicPr>
            <p:cNvPr id="8" name="Picture 18" descr="Screen shot 2014-03-06 at 12.19.53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1603253"/>
              <a:ext cx="3962750" cy="2001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4840941" y="3604846"/>
              <a:ext cx="4212493" cy="83099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400" dirty="0" smtClean="0">
                  <a:solidFill>
                    <a:schemeClr val="bg1"/>
                  </a:solidFill>
                </a:rPr>
                <a:t>Virtual counselor “Lola”</a:t>
              </a:r>
              <a:endParaRPr lang="en-US" sz="2400" dirty="0">
                <a:solidFill>
                  <a:schemeClr val="bg1"/>
                </a:solidFill>
              </a:endParaRPr>
            </a:p>
            <a:p>
              <a:pPr algn="ctr">
                <a:defRPr/>
              </a:pPr>
              <a:r>
                <a:rPr lang="en-US" sz="2400" dirty="0" smtClean="0">
                  <a:solidFill>
                    <a:schemeClr val="bg1"/>
                  </a:solidFill>
                </a:rPr>
                <a:t>(</a:t>
              </a:r>
              <a:r>
                <a:rPr lang="en-US" sz="2400" dirty="0" err="1" smtClean="0">
                  <a:solidFill>
                    <a:schemeClr val="bg1"/>
                  </a:solidFill>
                </a:rPr>
                <a:t>Lisetti</a:t>
              </a:r>
              <a:r>
                <a:rPr lang="en-US" sz="2400" dirty="0" smtClean="0">
                  <a:solidFill>
                    <a:schemeClr val="bg1"/>
                  </a:solidFill>
                </a:rPr>
                <a:t>)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0" y="1417638"/>
            <a:ext cx="4840941" cy="2872890"/>
            <a:chOff x="0" y="1417638"/>
            <a:chExt cx="4840941" cy="2872890"/>
          </a:xfrm>
        </p:grpSpPr>
        <p:pic>
          <p:nvPicPr>
            <p:cNvPr id="14" name="Picture 13" descr="Screen Shot 2017-09-21 at 12.24.24 A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417638"/>
              <a:ext cx="4840941" cy="2749654"/>
            </a:xfrm>
            <a:prstGeom prst="rect">
              <a:avLst/>
            </a:prstGeom>
          </p:spPr>
        </p:pic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457200" y="3459531"/>
              <a:ext cx="4212493" cy="83099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Social robot “</a:t>
              </a:r>
              <a:r>
                <a:rPr lang="en-US" sz="2400" dirty="0" err="1">
                  <a:solidFill>
                    <a:schemeClr val="bg1"/>
                  </a:solidFill>
                </a:rPr>
                <a:t>Kaspar</a:t>
              </a:r>
              <a:r>
                <a:rPr lang="en-US" sz="2400" dirty="0">
                  <a:solidFill>
                    <a:schemeClr val="bg1"/>
                  </a:solidFill>
                </a:rPr>
                <a:t>”</a:t>
              </a:r>
            </a:p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(</a:t>
              </a:r>
              <a:r>
                <a:rPr lang="en-US" sz="2400" dirty="0" err="1">
                  <a:solidFill>
                    <a:schemeClr val="bg1"/>
                  </a:solidFill>
                </a:rPr>
                <a:t>Dautenhahn</a:t>
              </a:r>
              <a:r>
                <a:rPr lang="en-US" sz="2400" dirty="0">
                  <a:solidFill>
                    <a:schemeClr val="bg1"/>
                  </a:solidFill>
                </a:rPr>
                <a:t>)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7200" y="4435843"/>
            <a:ext cx="4212493" cy="2422157"/>
            <a:chOff x="457200" y="4435843"/>
            <a:chExt cx="4212493" cy="2422157"/>
          </a:xfrm>
        </p:grpSpPr>
        <p:pic>
          <p:nvPicPr>
            <p:cNvPr id="12" name="Picture 7" descr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0569" y="4435843"/>
              <a:ext cx="2706311" cy="1928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457200" y="6027003"/>
              <a:ext cx="4212493" cy="83099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400" dirty="0" smtClean="0">
                  <a:solidFill>
                    <a:schemeClr val="bg1"/>
                  </a:solidFill>
                </a:rPr>
                <a:t>Relational agent “Laura”</a:t>
              </a:r>
              <a:endParaRPr lang="en-US" sz="2400" dirty="0">
                <a:solidFill>
                  <a:schemeClr val="bg1"/>
                </a:solidFill>
              </a:endParaRPr>
            </a:p>
            <a:p>
              <a:pPr algn="ctr">
                <a:defRPr/>
              </a:pPr>
              <a:r>
                <a:rPr lang="en-US" sz="2400" dirty="0" smtClean="0">
                  <a:solidFill>
                    <a:schemeClr val="bg1"/>
                  </a:solidFill>
                </a:rPr>
                <a:t>(</a:t>
              </a:r>
              <a:r>
                <a:rPr lang="en-US" sz="2400" dirty="0" err="1" smtClean="0">
                  <a:solidFill>
                    <a:schemeClr val="bg1"/>
                  </a:solidFill>
                </a:rPr>
                <a:t>Bickmore</a:t>
              </a:r>
              <a:r>
                <a:rPr lang="en-US" sz="2400" dirty="0" smtClean="0">
                  <a:solidFill>
                    <a:schemeClr val="bg1"/>
                  </a:solidFill>
                </a:rPr>
                <a:t>)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953000" y="4131427"/>
            <a:ext cx="4212493" cy="2726573"/>
            <a:chOff x="4953000" y="4131427"/>
            <a:chExt cx="4212493" cy="2726573"/>
          </a:xfrm>
        </p:grpSpPr>
        <p:pic>
          <p:nvPicPr>
            <p:cNvPr id="20" name="Picture 13" descr="Screen shot 2014-03-06 at 11.35.52 AM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9400" y="4131427"/>
              <a:ext cx="3100754" cy="2233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4953000" y="6027003"/>
              <a:ext cx="4212493" cy="83099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400" dirty="0" smtClean="0">
                  <a:solidFill>
                    <a:schemeClr val="bg1"/>
                  </a:solidFill>
                </a:rPr>
                <a:t>Virtual patient “</a:t>
              </a:r>
              <a:r>
                <a:rPr lang="en-US" sz="2400" dirty="0" err="1" smtClean="0">
                  <a:solidFill>
                    <a:schemeClr val="bg1"/>
                  </a:solidFill>
                </a:rPr>
                <a:t>Justina</a:t>
              </a:r>
              <a:r>
                <a:rPr lang="en-US" sz="2400" dirty="0" smtClean="0">
                  <a:solidFill>
                    <a:schemeClr val="bg1"/>
                  </a:solidFill>
                </a:rPr>
                <a:t>”</a:t>
              </a:r>
              <a:endParaRPr lang="en-US" sz="2400" dirty="0">
                <a:solidFill>
                  <a:schemeClr val="bg1"/>
                </a:solidFill>
              </a:endParaRPr>
            </a:p>
            <a:p>
              <a:pPr algn="ctr">
                <a:defRPr/>
              </a:pPr>
              <a:r>
                <a:rPr lang="en-US" sz="2400" dirty="0" smtClean="0">
                  <a:solidFill>
                    <a:schemeClr val="bg1"/>
                  </a:solidFill>
                </a:rPr>
                <a:t>(Rizzo)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339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8989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Serious Therapeutic Games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64EA-AF83-A74B-943A-8835049ABE56}" type="slidenum">
              <a:rPr lang="en-US" smtClean="0"/>
              <a:t>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1767621"/>
            <a:ext cx="3937000" cy="3243382"/>
            <a:chOff x="0" y="2275621"/>
            <a:chExt cx="3937000" cy="3243382"/>
          </a:xfrm>
        </p:grpSpPr>
        <p:pic>
          <p:nvPicPr>
            <p:cNvPr id="6" name="Picture 4" descr="Screen shot 2014-03-06 at 7.38.32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75621"/>
              <a:ext cx="3937000" cy="2452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0" y="4688006"/>
              <a:ext cx="3937000" cy="83099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400" dirty="0" smtClean="0">
                  <a:solidFill>
                    <a:schemeClr val="bg1"/>
                  </a:solidFill>
                </a:rPr>
                <a:t>“Ricky the Spider” </a:t>
              </a:r>
              <a:r>
                <a:rPr lang="mr-IN" sz="2400" dirty="0" smtClean="0">
                  <a:solidFill>
                    <a:schemeClr val="bg1"/>
                  </a:solidFill>
                </a:rPr>
                <a:t>–</a:t>
              </a:r>
              <a:r>
                <a:rPr lang="en-US" sz="2400" dirty="0" smtClean="0">
                  <a:solidFill>
                    <a:schemeClr val="bg1"/>
                  </a:solidFill>
                </a:rPr>
                <a:t> OCD in Children (</a:t>
              </a:r>
              <a:r>
                <a:rPr lang="en-US" sz="2400" dirty="0" err="1" smtClean="0">
                  <a:solidFill>
                    <a:schemeClr val="bg1"/>
                  </a:solidFill>
                </a:rPr>
                <a:t>Brezinka</a:t>
              </a:r>
              <a:r>
                <a:rPr lang="en-US" sz="2400" dirty="0" smtClean="0">
                  <a:solidFill>
                    <a:schemeClr val="bg1"/>
                  </a:solidFill>
                </a:rPr>
                <a:t>)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297240" y="1189892"/>
            <a:ext cx="4511919" cy="5631287"/>
            <a:chOff x="4297240" y="1189892"/>
            <a:chExt cx="4511919" cy="5631287"/>
          </a:xfrm>
        </p:grpSpPr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4749800" y="5620851"/>
              <a:ext cx="3937000" cy="12003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400" dirty="0" smtClean="0">
                  <a:solidFill>
                    <a:schemeClr val="bg1"/>
                  </a:solidFill>
                </a:rPr>
                <a:t>“Secret Agent Society ” </a:t>
              </a:r>
              <a:r>
                <a:rPr lang="mr-IN" sz="2400" dirty="0" smtClean="0">
                  <a:solidFill>
                    <a:schemeClr val="bg1"/>
                  </a:solidFill>
                </a:rPr>
                <a:t>–</a:t>
              </a:r>
              <a:r>
                <a:rPr lang="en-US" sz="2400" dirty="0" smtClean="0">
                  <a:solidFill>
                    <a:schemeClr val="bg1"/>
                  </a:solidFill>
                </a:rPr>
                <a:t> Autism Spectrum Disorders (Beaumont)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pic>
          <p:nvPicPr>
            <p:cNvPr id="16" name="Picture 15" descr="Screen Shot 2017-10-01 at 7.41.24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7240" y="1189892"/>
              <a:ext cx="4511919" cy="44073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864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222682"/>
            <a:ext cx="4772915" cy="4173904"/>
            <a:chOff x="0" y="2222682"/>
            <a:chExt cx="4772915" cy="4173904"/>
          </a:xfrm>
        </p:grpSpPr>
        <p:pic>
          <p:nvPicPr>
            <p:cNvPr id="10" name="Picture 7" descr="Screen shot 2014-03-06 at 10.52.47 A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22682"/>
              <a:ext cx="4772915" cy="3718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0" y="5565589"/>
              <a:ext cx="4728308" cy="83099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CA" sz="2400" dirty="0" smtClean="0">
                  <a:solidFill>
                    <a:schemeClr val="bg1"/>
                  </a:solidFill>
                </a:rPr>
                <a:t>VR Treatment of Fear of Public Speaking (</a:t>
              </a:r>
              <a:r>
                <a:rPr lang="en-CA" sz="2400" dirty="0" err="1" smtClean="0">
                  <a:solidFill>
                    <a:schemeClr val="bg1"/>
                  </a:solidFill>
                </a:rPr>
                <a:t>virtuallybetter.com</a:t>
              </a:r>
              <a:r>
                <a:rPr lang="en-CA" sz="2400" dirty="0" smtClean="0">
                  <a:solidFill>
                    <a:schemeClr val="bg1"/>
                  </a:solidFill>
                </a:rPr>
                <a:t>)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8989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Virtual Reality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64EA-AF83-A74B-943A-8835049ABE56}" type="slidenum">
              <a:rPr lang="en-US" smtClean="0"/>
              <a:t>7</a:t>
            </a:fld>
            <a:endParaRPr lang="en-US"/>
          </a:p>
        </p:txBody>
      </p:sp>
      <p:pic>
        <p:nvPicPr>
          <p:cNvPr id="11" name="Picture 4" descr="Screen shot 2014-03-06 at 10.29.0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721" y="2222682"/>
            <a:ext cx="2500194" cy="140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772914" y="2349415"/>
            <a:ext cx="4371086" cy="4000155"/>
            <a:chOff x="4772914" y="2349415"/>
            <a:chExt cx="4371086" cy="4000155"/>
          </a:xfrm>
        </p:grpSpPr>
        <p:pic>
          <p:nvPicPr>
            <p:cNvPr id="12" name="Picture 4" descr="Screen shot 2014-03-06 at 10.47.37 A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7216" y="2349415"/>
              <a:ext cx="4346784" cy="3216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4772914" y="5518573"/>
              <a:ext cx="4371085" cy="83099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CA" sz="2400" dirty="0" smtClean="0">
                  <a:solidFill>
                    <a:schemeClr val="bg1"/>
                  </a:solidFill>
                </a:rPr>
                <a:t>VR Treatment of Fear of Heights (</a:t>
              </a:r>
              <a:r>
                <a:rPr lang="en-CA" sz="2400" dirty="0" err="1" smtClean="0">
                  <a:solidFill>
                    <a:schemeClr val="bg1"/>
                  </a:solidFill>
                </a:rPr>
                <a:t>virtuallybetter.com</a:t>
              </a:r>
              <a:r>
                <a:rPr lang="en-CA" sz="2400" dirty="0" smtClean="0">
                  <a:solidFill>
                    <a:schemeClr val="bg1"/>
                  </a:solidFill>
                </a:rPr>
                <a:t>)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953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Underlying Assumptions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64EA-AF83-A74B-943A-8835049ABE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1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176"/>
            <a:ext cx="8229600" cy="1143000"/>
          </a:xfrm>
        </p:spPr>
        <p:txBody>
          <a:bodyPr/>
          <a:lstStyle/>
          <a:p>
            <a:r>
              <a:rPr lang="en-US" dirty="0" smtClean="0"/>
              <a:t>Behavioral Health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3176"/>
            <a:ext cx="8229600" cy="1428262"/>
          </a:xfrm>
        </p:spPr>
        <p:txBody>
          <a:bodyPr>
            <a:noAutofit/>
          </a:bodyPr>
          <a:lstStyle/>
          <a:p>
            <a:r>
              <a:rPr lang="en-US" dirty="0" smtClean="0"/>
              <a:t>Adjuncts to traditional face-to-face treatment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64EA-AF83-A74B-943A-8835049ABE56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1" descr="Screen shot 2014-02-28 at 1.48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385" y="2460321"/>
            <a:ext cx="5451230" cy="417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&quot;No&quot; Symbol 5"/>
          <p:cNvSpPr/>
          <p:nvPr/>
        </p:nvSpPr>
        <p:spPr bwMode="auto">
          <a:xfrm>
            <a:off x="1230923" y="2351347"/>
            <a:ext cx="5087815" cy="4370128"/>
          </a:xfrm>
          <a:prstGeom prst="noSmoking">
            <a:avLst>
              <a:gd name="adj" fmla="val 10289"/>
            </a:avLst>
          </a:prstGeom>
          <a:solidFill>
            <a:srgbClr val="FA191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n>
                <a:solidFill>
                  <a:srgbClr val="FA191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37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21316</TotalTime>
  <Words>1309</Words>
  <Application>Microsoft Office PowerPoint</Application>
  <PresentationFormat>On-screen Show (4:3)</PresentationFormat>
  <Paragraphs>421</Paragraphs>
  <Slides>40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Fear, Loathing or Hope?: Prospects of Implementing Behavioral Health Technologies in Addiction Treatment  </vt:lpstr>
      <vt:lpstr>Acknowledgments </vt:lpstr>
      <vt:lpstr>Workshop Format</vt:lpstr>
      <vt:lpstr>Outline</vt:lpstr>
      <vt:lpstr>Various Forms &amp; Complexity Levels: Social Robots &amp; Virtual Agents</vt:lpstr>
      <vt:lpstr>Serious Therapeutic Games</vt:lpstr>
      <vt:lpstr>Virtual Reality</vt:lpstr>
      <vt:lpstr>Underlying Assumptions</vt:lpstr>
      <vt:lpstr>Behavioral Health Technologies</vt:lpstr>
      <vt:lpstr>Starting Assumptions</vt:lpstr>
      <vt:lpstr>Mobile Apps for Behavioral Health</vt:lpstr>
      <vt:lpstr>Mobile Mental Health Apps: State-of-the-Art Summary</vt:lpstr>
      <vt:lpstr>Apps for Recovery</vt:lpstr>
      <vt:lpstr>Mobile App Capabilities</vt:lpstr>
      <vt:lpstr>Shortcomings of Existing Apps</vt:lpstr>
      <vt:lpstr>Virtual Coach for Relapse Prevention</vt:lpstr>
      <vt:lpstr>Virtual Coach Relapse Prevention App</vt:lpstr>
      <vt:lpstr>PowerPoint Presentation</vt:lpstr>
      <vt:lpstr>Relapse Prevention App:  Primary Design Goals</vt:lpstr>
      <vt:lpstr>Available Functions</vt:lpstr>
      <vt:lpstr>Possible Coach Embodiments</vt:lpstr>
      <vt:lpstr>PowerPoint Presentation</vt:lpstr>
      <vt:lpstr>Symptom &amp; Emotion Tracking</vt:lpstr>
      <vt:lpstr>Customization</vt:lpstr>
      <vt:lpstr>Focus on Strengths - Competence</vt:lpstr>
      <vt:lpstr>Access Resources &amp; Get Help Now</vt:lpstr>
      <vt:lpstr>Integrated Formal Assessment</vt:lpstr>
      <vt:lpstr>Benefits of Behavioral Technologies</vt:lpstr>
      <vt:lpstr>Risks</vt:lpstr>
      <vt:lpstr> Issues in Adoption of Technologies </vt:lpstr>
      <vt:lpstr>How to Evaluate Apps?</vt:lpstr>
      <vt:lpstr>Examples of rating scales</vt:lpstr>
      <vt:lpstr>Do We Need to Rethink the RCT  “Gold Standard”?   … for mobile apps</vt:lpstr>
      <vt:lpstr>Is There a Need for a Change in Mindset?</vt:lpstr>
      <vt:lpstr>In terms of the full potential of technologies for Behavioral Health…</vt:lpstr>
      <vt:lpstr>Conclusions</vt:lpstr>
      <vt:lpstr>Additional Materials</vt:lpstr>
      <vt:lpstr>Thank you</vt:lpstr>
      <vt:lpstr>Discussion Groups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Elmer Fud</dc:creator>
  <cp:lastModifiedBy>ddurda</cp:lastModifiedBy>
  <cp:revision>379</cp:revision>
  <dcterms:created xsi:type="dcterms:W3CDTF">2017-10-01T02:25:06Z</dcterms:created>
  <dcterms:modified xsi:type="dcterms:W3CDTF">2017-12-05T19:50:01Z</dcterms:modified>
</cp:coreProperties>
</file>